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8" r:id="rId3"/>
    <p:sldId id="259" r:id="rId4"/>
    <p:sldId id="260" r:id="rId5"/>
    <p:sldId id="261" r:id="rId6"/>
    <p:sldId id="262" r:id="rId7"/>
    <p:sldId id="263" r:id="rId8"/>
    <p:sldId id="272" r:id="rId9"/>
    <p:sldId id="269" r:id="rId10"/>
    <p:sldId id="271" r:id="rId11"/>
    <p:sldId id="266" r:id="rId12"/>
    <p:sldId id="267"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309910-0B04-46D5-ADC4-BF0CFF187CA0}" type="datetimeFigureOut">
              <a:rPr lang="es-ES" smtClean="0"/>
              <a:pPr/>
              <a:t>11/04/2011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1FBCC2-B8ED-43B6-B5BE-61DAF43998CC}"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200" dirty="0">
              <a:latin typeface="Comic Sans MS" pitchFamily="66" charset="0"/>
            </a:endParaRPr>
          </a:p>
        </p:txBody>
      </p:sp>
      <p:sp>
        <p:nvSpPr>
          <p:cNvPr id="4" name="3 Marcador de número de diapositiva"/>
          <p:cNvSpPr>
            <a:spLocks noGrp="1"/>
          </p:cNvSpPr>
          <p:nvPr>
            <p:ph type="sldNum" sz="quarter" idx="10"/>
          </p:nvPr>
        </p:nvSpPr>
        <p:spPr/>
        <p:txBody>
          <a:bodyPr/>
          <a:lstStyle/>
          <a:p>
            <a:fld id="{9C1FBCC2-B8ED-43B6-B5BE-61DAF43998CC}" type="slidenum">
              <a:rPr lang="es-ES" smtClean="0"/>
              <a:pPr/>
              <a:t>4</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1AD4AC5-BC64-48BA-9107-54765F1F7C08}" type="datetimeFigureOut">
              <a:rPr lang="es-ES" smtClean="0"/>
              <a:pPr/>
              <a:t>11/04/2011</a:t>
            </a:fld>
            <a:endParaRPr lang="es-ES"/>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ES"/>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D10635D-A418-45C5-8B51-765517FBAB19}"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1AD4AC5-BC64-48BA-9107-54765F1F7C08}" type="datetimeFigureOut">
              <a:rPr lang="es-ES" smtClean="0"/>
              <a:pPr/>
              <a:t>11/04/2011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9D10635D-A418-45C5-8B51-765517FBAB19}"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01AD4AC5-BC64-48BA-9107-54765F1F7C08}" type="datetimeFigureOut">
              <a:rPr lang="es-ES" smtClean="0"/>
              <a:pPr/>
              <a:t>11/04/2011</a:t>
            </a:fld>
            <a:endParaRPr lang="es-ES"/>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ES"/>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D10635D-A418-45C5-8B51-765517FBAB19}"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1AD4AC5-BC64-48BA-9107-54765F1F7C08}" type="datetimeFigureOut">
              <a:rPr lang="es-ES" smtClean="0"/>
              <a:pPr/>
              <a:t>11/04/2011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9D10635D-A418-45C5-8B51-765517FBAB19}"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1AD4AC5-BC64-48BA-9107-54765F1F7C08}" type="datetimeFigureOut">
              <a:rPr lang="es-ES" smtClean="0"/>
              <a:pPr/>
              <a:t>11/04/2011</a:t>
            </a:fld>
            <a:endParaRPr lang="es-ES"/>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ES"/>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9D10635D-A418-45C5-8B51-765517FBAB19}"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1AD4AC5-BC64-48BA-9107-54765F1F7C08}" type="datetimeFigureOut">
              <a:rPr lang="es-ES" smtClean="0"/>
              <a:pPr/>
              <a:t>11/04/2011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9D10635D-A418-45C5-8B51-765517FBAB19}"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01AD4AC5-BC64-48BA-9107-54765F1F7C08}" type="datetimeFigureOut">
              <a:rPr lang="es-ES" smtClean="0"/>
              <a:pPr/>
              <a:t>11/04/2011</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9D10635D-A418-45C5-8B51-765517FBAB19}"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01AD4AC5-BC64-48BA-9107-54765F1F7C08}" type="datetimeFigureOut">
              <a:rPr lang="es-ES" smtClean="0"/>
              <a:pPr/>
              <a:t>11/04/2011</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9D10635D-A418-45C5-8B51-765517FBAB19}"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01AD4AC5-BC64-48BA-9107-54765F1F7C08}" type="datetimeFigureOut">
              <a:rPr lang="es-ES" smtClean="0"/>
              <a:pPr/>
              <a:t>11/04/2011</a:t>
            </a:fld>
            <a:endParaRPr lang="es-ES"/>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ES"/>
          </a:p>
        </p:txBody>
      </p:sp>
      <p:sp>
        <p:nvSpPr>
          <p:cNvPr id="4" name="3 Marcador de número de diapositiva"/>
          <p:cNvSpPr>
            <a:spLocks noGrp="1"/>
          </p:cNvSpPr>
          <p:nvPr>
            <p:ph type="sldNum" sz="quarter" idx="12"/>
          </p:nvPr>
        </p:nvSpPr>
        <p:spPr/>
        <p:txBody>
          <a:bodyPr/>
          <a:lstStyle>
            <a:extLst/>
          </a:lstStyle>
          <a:p>
            <a:fld id="{9D10635D-A418-45C5-8B51-765517FBAB19}"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1AD4AC5-BC64-48BA-9107-54765F1F7C08}" type="datetimeFigureOut">
              <a:rPr lang="es-ES" smtClean="0"/>
              <a:pPr/>
              <a:t>11/04/2011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9D10635D-A418-45C5-8B51-765517FBAB19}"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01AD4AC5-BC64-48BA-9107-54765F1F7C08}" type="datetimeFigureOut">
              <a:rPr lang="es-ES" smtClean="0"/>
              <a:pPr/>
              <a:t>11/04/2011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9D10635D-A418-45C5-8B51-765517FBAB19}" type="slidenum">
              <a:rPr lang="es-ES" smtClean="0"/>
              <a:pPr/>
              <a:t>‹Nº›</a:t>
            </a:fld>
            <a:endParaRPr lang="es-ES"/>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1AD4AC5-BC64-48BA-9107-54765F1F7C08}" type="datetimeFigureOut">
              <a:rPr lang="es-ES" smtClean="0"/>
              <a:pPr/>
              <a:t>11/04/2011</a:t>
            </a:fld>
            <a:endParaRPr lang="es-ES"/>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ES"/>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D10635D-A418-45C5-8B51-765517FBAB19}"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fr.wikipedia.org/wiki/M%C3%A9tro_de_Hambourg"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linternaute.com/voyage/allemagne/hambourg/monument/eglise-st-michel/"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260648"/>
            <a:ext cx="7772400" cy="1470025"/>
          </a:xfrm>
        </p:spPr>
        <p:txBody>
          <a:bodyPr>
            <a:noAutofit/>
          </a:bodyPr>
          <a:lstStyle/>
          <a:p>
            <a:r>
              <a:rPr lang="es-ES" sz="7200" dirty="0" err="1" smtClean="0">
                <a:latin typeface="Arial" pitchFamily="34" charset="0"/>
                <a:cs typeface="Arial" pitchFamily="34" charset="0"/>
              </a:rPr>
              <a:t>Hambourg</a:t>
            </a:r>
            <a:endParaRPr lang="es-ES" sz="7200" dirty="0">
              <a:latin typeface="Arial" pitchFamily="34" charset="0"/>
              <a:cs typeface="Arial" pitchFamily="34" charset="0"/>
            </a:endParaRPr>
          </a:p>
        </p:txBody>
      </p:sp>
      <p:sp>
        <p:nvSpPr>
          <p:cNvPr id="3" name="2 Subtítulo"/>
          <p:cNvSpPr>
            <a:spLocks noGrp="1"/>
          </p:cNvSpPr>
          <p:nvPr>
            <p:ph type="subTitle" idx="1"/>
          </p:nvPr>
        </p:nvSpPr>
        <p:spPr>
          <a:xfrm>
            <a:off x="4572000" y="4653136"/>
            <a:ext cx="3952528" cy="1752600"/>
          </a:xfrm>
        </p:spPr>
        <p:txBody>
          <a:bodyPr/>
          <a:lstStyle/>
          <a:p>
            <a:r>
              <a:rPr lang="es-ES" dirty="0" smtClean="0">
                <a:latin typeface="Andy" pitchFamily="66" charset="0"/>
              </a:rPr>
              <a:t>Alba Millán Jiménez</a:t>
            </a:r>
          </a:p>
          <a:p>
            <a:r>
              <a:rPr lang="es-ES" dirty="0" smtClean="0">
                <a:latin typeface="Andy" pitchFamily="66" charset="0"/>
              </a:rPr>
              <a:t>Claudia Anaya Avilés</a:t>
            </a:r>
          </a:p>
          <a:p>
            <a:r>
              <a:rPr lang="es-ES" dirty="0" err="1" smtClean="0">
                <a:latin typeface="Andy" pitchFamily="66" charset="0"/>
              </a:rPr>
              <a:t>Victor</a:t>
            </a:r>
            <a:r>
              <a:rPr lang="es-ES" dirty="0" smtClean="0">
                <a:latin typeface="Andy" pitchFamily="66" charset="0"/>
              </a:rPr>
              <a:t> Palomo Jiménez</a:t>
            </a:r>
            <a:endParaRPr lang="es-ES" dirty="0">
              <a:latin typeface="Andy" pitchFamily="66" charset="0"/>
            </a:endParaRPr>
          </a:p>
        </p:txBody>
      </p:sp>
      <p:pic>
        <p:nvPicPr>
          <p:cNvPr id="1026" name="Picture 2" descr="C:\Documents and Settings\Miguelito\Escritorio\mapa_hamburgo.gif"/>
          <p:cNvPicPr>
            <a:picLocks noChangeAspect="1" noChangeArrowheads="1"/>
          </p:cNvPicPr>
          <p:nvPr/>
        </p:nvPicPr>
        <p:blipFill>
          <a:blip r:embed="rId2" cstate="print"/>
          <a:srcRect/>
          <a:stretch>
            <a:fillRect/>
          </a:stretch>
        </p:blipFill>
        <p:spPr bwMode="auto">
          <a:xfrm>
            <a:off x="683568" y="1467401"/>
            <a:ext cx="3960440" cy="539059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571500"/>
            <a:ext cx="7239000" cy="1143000"/>
          </a:xfrm>
        </p:spPr>
        <p:txBody>
          <a:bodyPr/>
          <a:lstStyle/>
          <a:p>
            <a:r>
              <a:rPr lang="es-ES" dirty="0" smtClean="0"/>
              <a:t>La </a:t>
            </a:r>
            <a:r>
              <a:rPr lang="es-ES" dirty="0" err="1" smtClean="0"/>
              <a:t>vielle</a:t>
            </a:r>
            <a:r>
              <a:rPr lang="es-ES" dirty="0" smtClean="0"/>
              <a:t> de </a:t>
            </a:r>
            <a:r>
              <a:rPr lang="es-ES" dirty="0" err="1" smtClean="0"/>
              <a:t>ville</a:t>
            </a:r>
            <a:endParaRPr lang="es-ES" dirty="0"/>
          </a:p>
        </p:txBody>
      </p:sp>
      <p:sp>
        <p:nvSpPr>
          <p:cNvPr id="4" name="3 CuadroTexto"/>
          <p:cNvSpPr txBox="1"/>
          <p:nvPr/>
        </p:nvSpPr>
        <p:spPr>
          <a:xfrm>
            <a:off x="4214810" y="1000108"/>
            <a:ext cx="3714776" cy="5509200"/>
          </a:xfrm>
          <a:prstGeom prst="rect">
            <a:avLst/>
          </a:prstGeom>
          <a:noFill/>
        </p:spPr>
        <p:txBody>
          <a:bodyPr wrap="square" rtlCol="0">
            <a:spAutoFit/>
          </a:bodyPr>
          <a:lstStyle/>
          <a:p>
            <a:pPr algn="just"/>
            <a:r>
              <a:rPr lang="fr-FR" sz="1600" b="1" dirty="0" smtClean="0">
                <a:solidFill>
                  <a:schemeClr val="tx2">
                    <a:lumMod val="60000"/>
                    <a:lumOff val="40000"/>
                  </a:schemeClr>
                </a:solidFill>
                <a:latin typeface="Comic Sans MS" pitchFamily="66" charset="0"/>
              </a:rPr>
              <a:t>La</a:t>
            </a:r>
            <a:r>
              <a:rPr lang="fr-FR" sz="1600" b="1" dirty="0" smtClean="0"/>
              <a:t> </a:t>
            </a:r>
            <a:r>
              <a:rPr lang="fr-FR" sz="1600" b="1" dirty="0" smtClean="0">
                <a:solidFill>
                  <a:schemeClr val="tx2">
                    <a:lumMod val="75000"/>
                  </a:schemeClr>
                </a:solidFill>
                <a:latin typeface="Comic Sans MS" pitchFamily="66" charset="0"/>
              </a:rPr>
              <a:t>vieille ville </a:t>
            </a:r>
            <a:r>
              <a:rPr lang="fr-FR" sz="1600" b="1" dirty="0" smtClean="0">
                <a:solidFill>
                  <a:schemeClr val="tx2">
                    <a:lumMod val="60000"/>
                    <a:lumOff val="40000"/>
                  </a:schemeClr>
                </a:solidFill>
                <a:latin typeface="Comic Sans MS" pitchFamily="66" charset="0"/>
              </a:rPr>
              <a:t>est effectivement le plus ancien des quartiers de Hambourg et pour nombre de touristes la véritable attraction touristique. </a:t>
            </a:r>
          </a:p>
          <a:p>
            <a:pPr algn="just"/>
            <a:r>
              <a:rPr lang="fr-FR" sz="1600" b="1" dirty="0" smtClean="0">
                <a:solidFill>
                  <a:schemeClr val="tx2">
                    <a:lumMod val="60000"/>
                    <a:lumOff val="40000"/>
                  </a:schemeClr>
                </a:solidFill>
                <a:latin typeface="Comic Sans MS" pitchFamily="66" charset="0"/>
              </a:rPr>
              <a:t> </a:t>
            </a:r>
            <a:br>
              <a:rPr lang="fr-FR" sz="1600" b="1" dirty="0" smtClean="0">
                <a:solidFill>
                  <a:schemeClr val="tx2">
                    <a:lumMod val="60000"/>
                    <a:lumOff val="40000"/>
                  </a:schemeClr>
                </a:solidFill>
                <a:latin typeface="Comic Sans MS" pitchFamily="66" charset="0"/>
              </a:rPr>
            </a:br>
            <a:r>
              <a:rPr lang="fr-FR" sz="1600" b="1" dirty="0" smtClean="0">
                <a:solidFill>
                  <a:schemeClr val="tx2">
                    <a:lumMod val="60000"/>
                    <a:lumOff val="40000"/>
                  </a:schemeClr>
                </a:solidFill>
                <a:latin typeface="Comic Sans MS" pitchFamily="66" charset="0"/>
              </a:rPr>
              <a:t>Les nombreux incendies ayant ravagé la ville, en particulier celui de 1842, tout comme les bombardements de la Seconde Guerre mondiale a fait qu’il ne subsiste que de rares bâtiments témoignant du passé commerçant de la ville. La rue </a:t>
            </a:r>
            <a:r>
              <a:rPr lang="fr-FR" sz="1600" b="1" dirty="0" err="1" smtClean="0">
                <a:solidFill>
                  <a:schemeClr val="tx2">
                    <a:lumMod val="75000"/>
                  </a:schemeClr>
                </a:solidFill>
                <a:latin typeface="Comic Sans MS" pitchFamily="66" charset="0"/>
              </a:rPr>
              <a:t>Deichstraße</a:t>
            </a:r>
            <a:r>
              <a:rPr lang="fr-FR" sz="1600" b="1" dirty="0" smtClean="0">
                <a:solidFill>
                  <a:schemeClr val="tx2">
                    <a:lumMod val="75000"/>
                  </a:schemeClr>
                </a:solidFill>
                <a:latin typeface="Comic Sans MS" pitchFamily="66" charset="0"/>
              </a:rPr>
              <a:t> </a:t>
            </a:r>
            <a:r>
              <a:rPr lang="fr-FR" sz="1600" b="1" dirty="0" smtClean="0">
                <a:solidFill>
                  <a:schemeClr val="tx2">
                    <a:lumMod val="60000"/>
                    <a:lumOff val="40000"/>
                  </a:schemeClr>
                </a:solidFill>
                <a:latin typeface="Comic Sans MS" pitchFamily="66" charset="0"/>
              </a:rPr>
              <a:t>est l’une des rares à avoir échappé à la destruction.</a:t>
            </a:r>
          </a:p>
          <a:p>
            <a:pPr algn="just"/>
            <a:r>
              <a:rPr lang="fr-FR" sz="1600" b="1" dirty="0" smtClean="0">
                <a:solidFill>
                  <a:schemeClr val="tx2">
                    <a:lumMod val="60000"/>
                    <a:lumOff val="40000"/>
                  </a:schemeClr>
                </a:solidFill>
                <a:latin typeface="Comic Sans MS" pitchFamily="66" charset="0"/>
              </a:rPr>
              <a:t>Elle est bordée d’anciennes maisons de marchands donnant à la fois sur la rue et sur le canal construites aux XVIIe et XVIIIe siècles. </a:t>
            </a:r>
          </a:p>
          <a:p>
            <a:pPr algn="just"/>
            <a:r>
              <a:rPr lang="fr-FR" sz="1600" b="1" dirty="0" smtClean="0">
                <a:solidFill>
                  <a:schemeClr val="tx2">
                    <a:lumMod val="60000"/>
                    <a:lumOff val="40000"/>
                  </a:schemeClr>
                </a:solidFill>
                <a:latin typeface="Comic Sans MS" pitchFamily="66" charset="0"/>
              </a:rPr>
              <a:t> </a:t>
            </a:r>
          </a:p>
          <a:p>
            <a:pPr algn="just"/>
            <a:endParaRPr lang="fr-FR" sz="1600" b="1" dirty="0" smtClean="0">
              <a:solidFill>
                <a:schemeClr val="tx2">
                  <a:lumMod val="60000"/>
                  <a:lumOff val="40000"/>
                </a:schemeClr>
              </a:solidFill>
              <a:latin typeface="Comic Sans MS" pitchFamily="66" charset="0"/>
            </a:endParaRPr>
          </a:p>
        </p:txBody>
      </p:sp>
      <p:pic>
        <p:nvPicPr>
          <p:cNvPr id="28674" name="Picture 2" descr="|© Jan von Bröckel / www.pixelio.de"/>
          <p:cNvPicPr>
            <a:picLocks noChangeAspect="1" noChangeArrowheads="1"/>
          </p:cNvPicPr>
          <p:nvPr/>
        </p:nvPicPr>
        <p:blipFill>
          <a:blip r:embed="rId2" cstate="print"/>
          <a:srcRect/>
          <a:stretch>
            <a:fillRect/>
          </a:stretch>
        </p:blipFill>
        <p:spPr bwMode="auto">
          <a:xfrm>
            <a:off x="285720" y="1785926"/>
            <a:ext cx="3500462" cy="3786214"/>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71500"/>
            <a:ext cx="7239000" cy="1143000"/>
          </a:xfrm>
        </p:spPr>
        <p:txBody>
          <a:bodyPr>
            <a:normAutofit/>
          </a:bodyPr>
          <a:lstStyle/>
          <a:p>
            <a:r>
              <a:rPr lang="es-ES" dirty="0" err="1" smtClean="0"/>
              <a:t>L’église</a:t>
            </a:r>
            <a:r>
              <a:rPr lang="es-ES" dirty="0" smtClean="0"/>
              <a:t> </a:t>
            </a:r>
            <a:r>
              <a:rPr lang="es-ES" dirty="0" err="1" smtClean="0"/>
              <a:t>saint</a:t>
            </a:r>
            <a:r>
              <a:rPr lang="es-ES" dirty="0" smtClean="0"/>
              <a:t> </a:t>
            </a:r>
            <a:r>
              <a:rPr lang="es-ES" dirty="0" err="1" smtClean="0"/>
              <a:t>nicolas</a:t>
            </a:r>
            <a:endParaRPr lang="es-ES" dirty="0"/>
          </a:p>
        </p:txBody>
      </p:sp>
      <p:pic>
        <p:nvPicPr>
          <p:cNvPr id="2050" name="Picture 2" descr="Les ruines de l'Église Saint-Nicolas"/>
          <p:cNvPicPr>
            <a:picLocks noChangeAspect="1" noChangeArrowheads="1"/>
          </p:cNvPicPr>
          <p:nvPr/>
        </p:nvPicPr>
        <p:blipFill>
          <a:blip r:embed="rId2" cstate="print"/>
          <a:srcRect/>
          <a:stretch>
            <a:fillRect/>
          </a:stretch>
        </p:blipFill>
        <p:spPr bwMode="auto">
          <a:xfrm>
            <a:off x="285720" y="1357298"/>
            <a:ext cx="3143240" cy="4929222"/>
          </a:xfrm>
          <a:prstGeom prst="rect">
            <a:avLst/>
          </a:prstGeom>
          <a:noFill/>
        </p:spPr>
      </p:pic>
      <p:sp>
        <p:nvSpPr>
          <p:cNvPr id="5" name="4 CuadroTexto"/>
          <p:cNvSpPr txBox="1"/>
          <p:nvPr/>
        </p:nvSpPr>
        <p:spPr>
          <a:xfrm>
            <a:off x="3786182" y="1571612"/>
            <a:ext cx="4143404" cy="4955203"/>
          </a:xfrm>
          <a:prstGeom prst="rect">
            <a:avLst/>
          </a:prstGeom>
          <a:noFill/>
        </p:spPr>
        <p:txBody>
          <a:bodyPr wrap="square" rtlCol="0">
            <a:spAutoFit/>
          </a:bodyPr>
          <a:lstStyle/>
          <a:p>
            <a:pPr algn="just"/>
            <a:r>
              <a:rPr lang="fr-FR" sz="2000" dirty="0" smtClean="0">
                <a:solidFill>
                  <a:schemeClr val="accent5">
                    <a:lumMod val="75000"/>
                  </a:schemeClr>
                </a:solidFill>
                <a:latin typeface="Comic Sans MS" pitchFamily="66" charset="0"/>
              </a:rPr>
              <a:t>Les </a:t>
            </a:r>
            <a:r>
              <a:rPr lang="fr-FR" sz="2000" dirty="0" smtClean="0">
                <a:solidFill>
                  <a:schemeClr val="accent5">
                    <a:lumMod val="75000"/>
                  </a:schemeClr>
                </a:solidFill>
                <a:latin typeface="Comic Sans MS" pitchFamily="66" charset="0"/>
              </a:rPr>
              <a:t>ruines de l’</a:t>
            </a:r>
            <a:r>
              <a:rPr lang="fr-FR" sz="2000" b="1" dirty="0" smtClean="0">
                <a:solidFill>
                  <a:schemeClr val="accent5">
                    <a:lumMod val="75000"/>
                  </a:schemeClr>
                </a:solidFill>
                <a:latin typeface="Comic Sans MS" pitchFamily="66" charset="0"/>
              </a:rPr>
              <a:t>église St-Nicolas</a:t>
            </a:r>
            <a:r>
              <a:rPr lang="fr-FR" sz="2000" dirty="0" smtClean="0">
                <a:solidFill>
                  <a:schemeClr val="accent5">
                    <a:lumMod val="75000"/>
                  </a:schemeClr>
                </a:solidFill>
                <a:latin typeface="Comic Sans MS" pitchFamily="66" charset="0"/>
              </a:rPr>
              <a:t> (</a:t>
            </a:r>
            <a:r>
              <a:rPr lang="fr-FR" sz="2000" i="1" dirty="0" err="1" smtClean="0">
                <a:solidFill>
                  <a:schemeClr val="accent5">
                    <a:lumMod val="75000"/>
                  </a:schemeClr>
                </a:solidFill>
                <a:latin typeface="Comic Sans MS" pitchFamily="66" charset="0"/>
              </a:rPr>
              <a:t>Nikolaikirche</a:t>
            </a:r>
            <a:r>
              <a:rPr lang="fr-FR" sz="2000" dirty="0" smtClean="0">
                <a:solidFill>
                  <a:schemeClr val="accent5">
                    <a:lumMod val="75000"/>
                  </a:schemeClr>
                </a:solidFill>
                <a:latin typeface="Comic Sans MS" pitchFamily="66" charset="0"/>
              </a:rPr>
              <a:t>) rappellent les tristes conséquences de la Seconde Guerre mondiale.</a:t>
            </a:r>
          </a:p>
          <a:p>
            <a:pPr algn="just"/>
            <a:r>
              <a:rPr lang="fr-FR" sz="2000" dirty="0" smtClean="0">
                <a:solidFill>
                  <a:schemeClr val="accent5">
                    <a:lumMod val="75000"/>
                  </a:schemeClr>
                </a:solidFill>
                <a:latin typeface="Comic Sans MS" pitchFamily="66" charset="0"/>
              </a:rPr>
              <a:t>Elle avait déjà été détruite lors de l’incendie de 1842, puis restaurée en conservant son architecture </a:t>
            </a:r>
            <a:r>
              <a:rPr lang="fr-FR" sz="2000" b="1" dirty="0" smtClean="0">
                <a:solidFill>
                  <a:schemeClr val="accent5">
                    <a:lumMod val="75000"/>
                  </a:schemeClr>
                </a:solidFill>
                <a:latin typeface="Comic Sans MS" pitchFamily="66" charset="0"/>
              </a:rPr>
              <a:t>gothique</a:t>
            </a:r>
            <a:r>
              <a:rPr lang="fr-FR" sz="2000" dirty="0" smtClean="0">
                <a:solidFill>
                  <a:schemeClr val="accent5">
                    <a:lumMod val="75000"/>
                  </a:schemeClr>
                </a:solidFill>
                <a:latin typeface="Comic Sans MS" pitchFamily="66" charset="0"/>
              </a:rPr>
              <a:t>. Elle fut de nouveau ravagée durant les bombardements de la Seconde Guerre mondiale. La tour de l’église fut restaurée après guerre et constitue aujourd’hui un </a:t>
            </a:r>
            <a:r>
              <a:rPr lang="fr-FR" sz="2000" b="1" dirty="0" smtClean="0">
                <a:solidFill>
                  <a:schemeClr val="accent5">
                    <a:lumMod val="75000"/>
                  </a:schemeClr>
                </a:solidFill>
                <a:latin typeface="Comic Sans MS" pitchFamily="66" charset="0"/>
              </a:rPr>
              <a:t>monument contre la guerre</a:t>
            </a:r>
            <a:r>
              <a:rPr lang="fr-FR" sz="2000" dirty="0" smtClean="0">
                <a:solidFill>
                  <a:schemeClr val="accent5">
                    <a:lumMod val="75000"/>
                  </a:schemeClr>
                </a:solidFill>
                <a:latin typeface="Comic Sans MS" pitchFamily="66" charset="0"/>
              </a:rPr>
              <a:t>. </a:t>
            </a:r>
          </a:p>
          <a:p>
            <a:pPr algn="just"/>
            <a:r>
              <a:rPr lang="fr-FR" sz="2000" dirty="0" smtClean="0">
                <a:solidFill>
                  <a:schemeClr val="accent5">
                    <a:lumMod val="75000"/>
                  </a:schemeClr>
                </a:solidFill>
                <a:latin typeface="Comic Sans MS" pitchFamily="66" charset="0"/>
              </a:rPr>
              <a:t> </a:t>
            </a:r>
          </a:p>
          <a:p>
            <a:pPr algn="just"/>
            <a:endParaRPr lang="fr-FR" sz="1600" dirty="0">
              <a:solidFill>
                <a:schemeClr val="tx2">
                  <a:lumMod val="60000"/>
                  <a:lumOff val="40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285776"/>
            <a:ext cx="7239000" cy="1143000"/>
          </a:xfrm>
        </p:spPr>
        <p:txBody>
          <a:bodyPr>
            <a:normAutofit/>
          </a:bodyPr>
          <a:lstStyle/>
          <a:p>
            <a:r>
              <a:rPr lang="es-ES" b="0" dirty="0" err="1" smtClean="0"/>
              <a:t>Église</a:t>
            </a:r>
            <a:r>
              <a:rPr lang="es-ES" b="0" dirty="0" smtClean="0">
                <a:solidFill>
                  <a:schemeClr val="tx2">
                    <a:lumMod val="75000"/>
                  </a:schemeClr>
                </a:solidFill>
              </a:rPr>
              <a:t> </a:t>
            </a:r>
            <a:r>
              <a:rPr lang="es-ES" b="0" dirty="0" smtClean="0"/>
              <a:t>Saint-Michel </a:t>
            </a:r>
            <a:endParaRPr lang="es-ES" dirty="0"/>
          </a:p>
        </p:txBody>
      </p:sp>
      <p:pic>
        <p:nvPicPr>
          <p:cNvPr id="4" name="Picture 2" descr="StMichaeliskirche(Michel).SW.20050521.jpg"/>
          <p:cNvPicPr>
            <a:picLocks noGrp="1" noChangeAspect="1" noChangeArrowheads="1"/>
          </p:cNvPicPr>
          <p:nvPr>
            <p:ph idx="1"/>
          </p:nvPr>
        </p:nvPicPr>
        <p:blipFill>
          <a:blip r:embed="rId2" cstate="print"/>
          <a:srcRect/>
          <a:stretch>
            <a:fillRect/>
          </a:stretch>
        </p:blipFill>
        <p:spPr bwMode="auto">
          <a:xfrm>
            <a:off x="214282" y="1142984"/>
            <a:ext cx="3634979" cy="3214710"/>
          </a:xfrm>
          <a:prstGeom prst="rect">
            <a:avLst/>
          </a:prstGeom>
          <a:noFill/>
        </p:spPr>
      </p:pic>
      <p:sp>
        <p:nvSpPr>
          <p:cNvPr id="5" name="4 CuadroTexto"/>
          <p:cNvSpPr txBox="1"/>
          <p:nvPr/>
        </p:nvSpPr>
        <p:spPr>
          <a:xfrm>
            <a:off x="3929058" y="1857364"/>
            <a:ext cx="4000528" cy="3785652"/>
          </a:xfrm>
          <a:prstGeom prst="rect">
            <a:avLst/>
          </a:prstGeom>
          <a:noFill/>
        </p:spPr>
        <p:txBody>
          <a:bodyPr wrap="square" rtlCol="0">
            <a:spAutoFit/>
          </a:bodyPr>
          <a:lstStyle/>
          <a:p>
            <a:r>
              <a:rPr lang="fr-FR" sz="1600" b="1" dirty="0" smtClean="0">
                <a:solidFill>
                  <a:schemeClr val="tx2">
                    <a:lumMod val="60000"/>
                    <a:lumOff val="40000"/>
                  </a:schemeClr>
                </a:solidFill>
                <a:latin typeface="Comic Sans MS" pitchFamily="66" charset="0"/>
              </a:rPr>
              <a:t> St. Michel, construit de 1751 à 1762, n’est pas seulement l’église baroque la plus remarquable d’Allemagne du Nord, elle possède également le plus haut clocher d’Allemagne, avec des cadrans d’un périmètre dépassant les 24 mètres. </a:t>
            </a:r>
            <a:br>
              <a:rPr lang="fr-FR" sz="1600" b="1" dirty="0" smtClean="0">
                <a:solidFill>
                  <a:schemeClr val="tx2">
                    <a:lumMod val="60000"/>
                    <a:lumOff val="40000"/>
                  </a:schemeClr>
                </a:solidFill>
                <a:latin typeface="Comic Sans MS" pitchFamily="66" charset="0"/>
              </a:rPr>
            </a:br>
            <a:r>
              <a:rPr lang="fr-FR" sz="1600" b="1" dirty="0" smtClean="0">
                <a:solidFill>
                  <a:schemeClr val="tx2">
                    <a:lumMod val="60000"/>
                    <a:lumOff val="40000"/>
                  </a:schemeClr>
                </a:solidFill>
                <a:latin typeface="Comic Sans MS" pitchFamily="66" charset="0"/>
              </a:rPr>
              <a:t>  Sa tour,  «le Michel», est haute de 132 m et dispose d’une plateforme panoramique à partir de laquelle on peut contempler le port et la ville en toute tranquillité. </a:t>
            </a:r>
          </a:p>
          <a:p>
            <a:r>
              <a:rPr lang="fr-FR" sz="1600" b="1" dirty="0" smtClean="0">
                <a:solidFill>
                  <a:schemeClr val="tx2">
                    <a:lumMod val="60000"/>
                    <a:lumOff val="40000"/>
                  </a:schemeClr>
                </a:solidFill>
                <a:latin typeface="Comic Sans MS" pitchFamily="66" charset="0"/>
              </a:rPr>
              <a:t>Tous les jours à 10h00 et 21h00 un concert de cuivres a lieu du haut de la tour de l’église.</a:t>
            </a:r>
            <a:endParaRPr lang="es-ES" sz="1600" b="1" dirty="0">
              <a:solidFill>
                <a:schemeClr val="tx2">
                  <a:lumMod val="60000"/>
                  <a:lumOff val="40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Miguelito\Escritorio\ayto-hamburgoalemania_web.jpg"/>
          <p:cNvPicPr>
            <a:picLocks noChangeAspect="1" noChangeArrowheads="1"/>
          </p:cNvPicPr>
          <p:nvPr/>
        </p:nvPicPr>
        <p:blipFill>
          <a:blip r:embed="rId2" cstate="print"/>
          <a:srcRect/>
          <a:stretch>
            <a:fillRect/>
          </a:stretch>
        </p:blipFill>
        <p:spPr bwMode="auto">
          <a:xfrm>
            <a:off x="214283" y="1620190"/>
            <a:ext cx="4572032" cy="4880644"/>
          </a:xfrm>
          <a:prstGeom prst="rect">
            <a:avLst/>
          </a:prstGeom>
          <a:noFill/>
        </p:spPr>
      </p:pic>
      <p:sp>
        <p:nvSpPr>
          <p:cNvPr id="6" name="5 CuadroTexto"/>
          <p:cNvSpPr txBox="1"/>
          <p:nvPr/>
        </p:nvSpPr>
        <p:spPr>
          <a:xfrm>
            <a:off x="4857752" y="428604"/>
            <a:ext cx="3168922" cy="4832092"/>
          </a:xfrm>
          <a:prstGeom prst="rect">
            <a:avLst/>
          </a:prstGeom>
          <a:noFill/>
        </p:spPr>
        <p:txBody>
          <a:bodyPr wrap="square" rtlCol="0">
            <a:spAutoFit/>
          </a:bodyPr>
          <a:lstStyle/>
          <a:p>
            <a:r>
              <a:rPr lang="fr-FR" sz="2200" b="1" dirty="0" smtClean="0">
                <a:solidFill>
                  <a:schemeClr val="tx2">
                    <a:lumMod val="40000"/>
                    <a:lumOff val="60000"/>
                  </a:schemeClr>
                </a:solidFill>
                <a:latin typeface="Comic Sans MS" pitchFamily="66" charset="0"/>
              </a:rPr>
              <a:t>Hambourg est une ville et un des 16 länder composant l‘Allemagne. </a:t>
            </a:r>
            <a:r>
              <a:rPr lang="fr-FR" sz="2200" b="1" dirty="0" smtClean="0">
                <a:solidFill>
                  <a:schemeClr val="tx2">
                    <a:lumMod val="40000"/>
                    <a:lumOff val="60000"/>
                  </a:schemeClr>
                </a:solidFill>
                <a:latin typeface="Comic Sans MS" pitchFamily="66" charset="0"/>
              </a:rPr>
              <a:t>Située </a:t>
            </a:r>
            <a:r>
              <a:rPr lang="fr-FR" sz="2200" b="1" dirty="0" smtClean="0">
                <a:solidFill>
                  <a:schemeClr val="tx2">
                    <a:lumMod val="40000"/>
                    <a:lumOff val="60000"/>
                  </a:schemeClr>
                </a:solidFill>
                <a:latin typeface="Comic Sans MS" pitchFamily="66" charset="0"/>
              </a:rPr>
              <a:t>au Nord du pays, près de l'embouchure de l'Elbe et à proximité de la mer du Nord. Hambourg est la deuxième plus grande ville d'Allemagne (après Berlin) et le premier port du pays.</a:t>
            </a:r>
            <a:endParaRPr lang="fr-FR" sz="2200" b="1" dirty="0">
              <a:solidFill>
                <a:schemeClr val="tx2">
                  <a:lumMod val="40000"/>
                  <a:lumOff val="60000"/>
                </a:schemeClr>
              </a:solidFill>
              <a:latin typeface="Comic Sans MS" pitchFamily="66" charset="0"/>
            </a:endParaRPr>
          </a:p>
        </p:txBody>
      </p:sp>
      <p:sp>
        <p:nvSpPr>
          <p:cNvPr id="8" name="7 Título"/>
          <p:cNvSpPr>
            <a:spLocks noGrp="1"/>
          </p:cNvSpPr>
          <p:nvPr>
            <p:ph type="title"/>
          </p:nvPr>
        </p:nvSpPr>
        <p:spPr>
          <a:xfrm>
            <a:off x="0" y="-214338"/>
            <a:ext cx="7239000" cy="1143000"/>
          </a:xfrm>
        </p:spPr>
        <p:txBody>
          <a:bodyPr/>
          <a:lstStyle/>
          <a:p>
            <a:r>
              <a:rPr lang="es-ES" dirty="0" smtClean="0"/>
              <a:t> </a:t>
            </a:r>
            <a:r>
              <a:rPr lang="es-ES" dirty="0" err="1" smtClean="0"/>
              <a:t>Situation</a:t>
            </a: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HaBitants</a:t>
            </a:r>
            <a:endParaRPr lang="es-ES" dirty="0"/>
          </a:p>
        </p:txBody>
      </p:sp>
      <p:sp>
        <p:nvSpPr>
          <p:cNvPr id="3" name="2 Marcador de contenido"/>
          <p:cNvSpPr>
            <a:spLocks noGrp="1"/>
          </p:cNvSpPr>
          <p:nvPr>
            <p:ph idx="1"/>
          </p:nvPr>
        </p:nvSpPr>
        <p:spPr/>
        <p:txBody>
          <a:bodyPr/>
          <a:lstStyle/>
          <a:p>
            <a:pPr>
              <a:buNone/>
            </a:pPr>
            <a:r>
              <a:rPr lang="fr-FR" dirty="0" smtClean="0">
                <a:solidFill>
                  <a:schemeClr val="tx2">
                    <a:lumMod val="40000"/>
                    <a:lumOff val="60000"/>
                  </a:schemeClr>
                </a:solidFill>
              </a:rPr>
              <a:t>La ville compte 1,8 million d'habitants.</a:t>
            </a:r>
          </a:p>
          <a:p>
            <a:pPr>
              <a:buNone/>
            </a:pPr>
            <a:endParaRPr lang="es-ES" dirty="0"/>
          </a:p>
        </p:txBody>
      </p:sp>
      <p:pic>
        <p:nvPicPr>
          <p:cNvPr id="3074" name="Picture 2" descr="C:\Documents and Settings\Miguelito\Escritorio\2832592799_b1c915d7f7.jpg"/>
          <p:cNvPicPr>
            <a:picLocks noChangeAspect="1" noChangeArrowheads="1"/>
          </p:cNvPicPr>
          <p:nvPr/>
        </p:nvPicPr>
        <p:blipFill>
          <a:blip r:embed="rId2" cstate="print"/>
          <a:srcRect/>
          <a:stretch>
            <a:fillRect/>
          </a:stretch>
        </p:blipFill>
        <p:spPr bwMode="auto">
          <a:xfrm>
            <a:off x="395536" y="2204864"/>
            <a:ext cx="5616624" cy="421246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14338"/>
            <a:ext cx="7239000" cy="1143000"/>
          </a:xfrm>
        </p:spPr>
        <p:txBody>
          <a:bodyPr/>
          <a:lstStyle/>
          <a:p>
            <a:r>
              <a:rPr lang="es-ES" dirty="0" smtClean="0"/>
              <a:t>Historie</a:t>
            </a:r>
            <a:endParaRPr lang="es-ES" dirty="0"/>
          </a:p>
        </p:txBody>
      </p:sp>
      <p:pic>
        <p:nvPicPr>
          <p:cNvPr id="4098" name="Picture 2" descr="C:\Documents and Settings\Miguelito\Escritorio\hahah.jpg"/>
          <p:cNvPicPr>
            <a:picLocks noChangeAspect="1" noChangeArrowheads="1"/>
          </p:cNvPicPr>
          <p:nvPr/>
        </p:nvPicPr>
        <p:blipFill>
          <a:blip r:embed="rId3" cstate="print"/>
          <a:srcRect/>
          <a:stretch>
            <a:fillRect/>
          </a:stretch>
        </p:blipFill>
        <p:spPr bwMode="auto">
          <a:xfrm>
            <a:off x="214282" y="1357298"/>
            <a:ext cx="4857752" cy="5072098"/>
          </a:xfrm>
          <a:prstGeom prst="rect">
            <a:avLst/>
          </a:prstGeom>
          <a:noFill/>
        </p:spPr>
      </p:pic>
      <p:sp>
        <p:nvSpPr>
          <p:cNvPr id="5" name="4 CuadroTexto"/>
          <p:cNvSpPr txBox="1"/>
          <p:nvPr/>
        </p:nvSpPr>
        <p:spPr>
          <a:xfrm>
            <a:off x="5214942" y="857232"/>
            <a:ext cx="2885450" cy="4893647"/>
          </a:xfrm>
          <a:prstGeom prst="rect">
            <a:avLst/>
          </a:prstGeom>
          <a:noFill/>
        </p:spPr>
        <p:txBody>
          <a:bodyPr wrap="square" rtlCol="0">
            <a:spAutoFit/>
          </a:bodyPr>
          <a:lstStyle/>
          <a:p>
            <a:pPr algn="just"/>
            <a:r>
              <a:rPr lang="fr-FR" sz="2400" b="1" dirty="0" smtClean="0">
                <a:solidFill>
                  <a:schemeClr val="tx2">
                    <a:lumMod val="40000"/>
                    <a:lumOff val="60000"/>
                  </a:schemeClr>
                </a:solidFill>
                <a:latin typeface="Comic Sans MS" pitchFamily="66" charset="0"/>
              </a:rPr>
              <a:t>Hambourg , </a:t>
            </a:r>
            <a:r>
              <a:rPr lang="fr-FR" sz="2400" b="1" dirty="0" smtClean="0">
                <a:solidFill>
                  <a:schemeClr val="tx2">
                    <a:lumMod val="40000"/>
                    <a:lumOff val="60000"/>
                  </a:schemeClr>
                </a:solidFill>
                <a:latin typeface="Comic Sans MS" pitchFamily="66" charset="0"/>
              </a:rPr>
              <a:t>en 1842, </a:t>
            </a:r>
            <a:r>
              <a:rPr lang="fr-FR" sz="2400" b="1" dirty="0" smtClean="0">
                <a:solidFill>
                  <a:schemeClr val="tx2">
                    <a:lumMod val="40000"/>
                    <a:lumOff val="60000"/>
                  </a:schemeClr>
                </a:solidFill>
                <a:latin typeface="Comic Sans MS" pitchFamily="66" charset="0"/>
              </a:rPr>
              <a:t>fut </a:t>
            </a:r>
            <a:r>
              <a:rPr lang="fr-FR" sz="2400" b="1" dirty="0" smtClean="0">
                <a:solidFill>
                  <a:schemeClr val="tx2">
                    <a:lumMod val="40000"/>
                    <a:lumOff val="60000"/>
                  </a:schemeClr>
                </a:solidFill>
                <a:latin typeface="Comic Sans MS" pitchFamily="66" charset="0"/>
              </a:rPr>
              <a:t>presque entièrement détruite par un grand incendie qui brula durant quatre jours.</a:t>
            </a:r>
          </a:p>
          <a:p>
            <a:pPr algn="just"/>
            <a:r>
              <a:rPr lang="fr-FR" sz="2400" b="1" dirty="0" smtClean="0">
                <a:solidFill>
                  <a:schemeClr val="tx2">
                    <a:lumMod val="40000"/>
                    <a:lumOff val="60000"/>
                  </a:schemeClr>
                </a:solidFill>
                <a:latin typeface="Comic Sans MS" pitchFamily="66" charset="0"/>
              </a:rPr>
              <a:t>En </a:t>
            </a:r>
            <a:r>
              <a:rPr lang="fr-FR" sz="2400" b="1" dirty="0" smtClean="0">
                <a:solidFill>
                  <a:schemeClr val="tx2">
                    <a:lumMod val="40000"/>
                    <a:lumOff val="60000"/>
                  </a:schemeClr>
                </a:solidFill>
                <a:latin typeface="Comic Sans MS" pitchFamily="66" charset="0"/>
              </a:rPr>
              <a:t>1892, une épidémie de choléra tua plus de huit mille personnes</a:t>
            </a:r>
            <a:endParaRPr lang="es-ES" sz="2400" b="1" dirty="0">
              <a:solidFill>
                <a:schemeClr val="tx2">
                  <a:lumMod val="40000"/>
                  <a:lumOff val="60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357214"/>
            <a:ext cx="7239000" cy="1143000"/>
          </a:xfrm>
        </p:spPr>
        <p:txBody>
          <a:bodyPr/>
          <a:lstStyle/>
          <a:p>
            <a:r>
              <a:rPr lang="es-ES" dirty="0" smtClean="0"/>
              <a:t>Cadre de </a:t>
            </a:r>
            <a:r>
              <a:rPr lang="es-ES" dirty="0" err="1" smtClean="0"/>
              <a:t>Vie</a:t>
            </a:r>
            <a:endParaRPr lang="es-ES" dirty="0"/>
          </a:p>
        </p:txBody>
      </p:sp>
      <p:pic>
        <p:nvPicPr>
          <p:cNvPr id="5123" name="Picture 3" descr="C:\Documents and Settings\Miguelito\Escritorio\5398_gap3hamburg_10-550x250-320x200.jpg"/>
          <p:cNvPicPr>
            <a:picLocks noChangeAspect="1" noChangeArrowheads="1"/>
          </p:cNvPicPr>
          <p:nvPr/>
        </p:nvPicPr>
        <p:blipFill>
          <a:blip r:embed="rId2" cstate="print"/>
          <a:srcRect/>
          <a:stretch>
            <a:fillRect/>
          </a:stretch>
        </p:blipFill>
        <p:spPr bwMode="auto">
          <a:xfrm>
            <a:off x="0" y="1214422"/>
            <a:ext cx="7656026" cy="3469137"/>
          </a:xfrm>
          <a:prstGeom prst="rect">
            <a:avLst/>
          </a:prstGeom>
          <a:noFill/>
        </p:spPr>
      </p:pic>
      <p:sp>
        <p:nvSpPr>
          <p:cNvPr id="6" name="5 CuadroTexto"/>
          <p:cNvSpPr txBox="1"/>
          <p:nvPr/>
        </p:nvSpPr>
        <p:spPr>
          <a:xfrm>
            <a:off x="251520" y="5229200"/>
            <a:ext cx="8280920" cy="1200329"/>
          </a:xfrm>
          <a:prstGeom prst="rect">
            <a:avLst/>
          </a:prstGeom>
          <a:noFill/>
        </p:spPr>
        <p:txBody>
          <a:bodyPr wrap="square" rtlCol="0">
            <a:spAutoFit/>
          </a:bodyPr>
          <a:lstStyle/>
          <a:p>
            <a:r>
              <a:rPr lang="fr-FR" b="1" dirty="0" smtClean="0">
                <a:solidFill>
                  <a:schemeClr val="accent2">
                    <a:lumMod val="75000"/>
                  </a:schemeClr>
                </a:solidFill>
                <a:latin typeface="Comic Sans MS" pitchFamily="66" charset="0"/>
              </a:rPr>
              <a:t>L'aéroport de Hambourg est le plus ancien encore en service, et le cinquième plus important d'Allemagne en ce qui concerne le nombre de passagers. Les destinations les plus importantes sont Munich, Francfort-sur-le-Main, Paris et Londres</a:t>
            </a:r>
            <a:endParaRPr lang="es-ES" b="1" dirty="0">
              <a:solidFill>
                <a:schemeClr val="accent2">
                  <a:lumMod val="75000"/>
                </a:schemeClr>
              </a:solidFill>
              <a:latin typeface="Comic Sans MS" pitchFamily="66" charset="0"/>
            </a:endParaRPr>
          </a:p>
        </p:txBody>
      </p:sp>
      <p:sp>
        <p:nvSpPr>
          <p:cNvPr id="7" name="6 CuadroTexto"/>
          <p:cNvSpPr txBox="1"/>
          <p:nvPr/>
        </p:nvSpPr>
        <p:spPr>
          <a:xfrm>
            <a:off x="4572000" y="1412776"/>
            <a:ext cx="3600400" cy="646331"/>
          </a:xfrm>
          <a:prstGeom prst="rect">
            <a:avLst/>
          </a:prstGeom>
          <a:noFill/>
        </p:spPr>
        <p:txBody>
          <a:bodyPr wrap="square" rtlCol="0">
            <a:spAutoFit/>
          </a:bodyPr>
          <a:lstStyle/>
          <a:p>
            <a:r>
              <a:rPr lang="es-ES" sz="3600" dirty="0" err="1" smtClean="0">
                <a:solidFill>
                  <a:schemeClr val="tx2">
                    <a:lumMod val="50000"/>
                  </a:schemeClr>
                </a:solidFill>
                <a:latin typeface="Comic Sans MS" pitchFamily="66" charset="0"/>
              </a:rPr>
              <a:t>Aéroport</a:t>
            </a:r>
            <a:endParaRPr lang="es-ES" sz="3600" dirty="0">
              <a:solidFill>
                <a:schemeClr val="tx2">
                  <a:lumMod val="50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Miguelito\Escritorio\03%20hamburg%20train%20station.jpg"/>
          <p:cNvPicPr>
            <a:picLocks noChangeAspect="1" noChangeArrowheads="1"/>
          </p:cNvPicPr>
          <p:nvPr/>
        </p:nvPicPr>
        <p:blipFill>
          <a:blip r:embed="rId2" cstate="print"/>
          <a:srcRect/>
          <a:stretch>
            <a:fillRect/>
          </a:stretch>
        </p:blipFill>
        <p:spPr bwMode="auto">
          <a:xfrm>
            <a:off x="0" y="0"/>
            <a:ext cx="6048672" cy="4536270"/>
          </a:xfrm>
          <a:prstGeom prst="rect">
            <a:avLst/>
          </a:prstGeom>
          <a:noFill/>
        </p:spPr>
      </p:pic>
      <p:sp>
        <p:nvSpPr>
          <p:cNvPr id="5" name="4 CuadroTexto"/>
          <p:cNvSpPr txBox="1"/>
          <p:nvPr/>
        </p:nvSpPr>
        <p:spPr>
          <a:xfrm>
            <a:off x="5364088" y="332656"/>
            <a:ext cx="3312368" cy="954107"/>
          </a:xfrm>
          <a:prstGeom prst="rect">
            <a:avLst/>
          </a:prstGeom>
          <a:noFill/>
        </p:spPr>
        <p:txBody>
          <a:bodyPr wrap="square" rtlCol="0">
            <a:spAutoFit/>
          </a:bodyPr>
          <a:lstStyle/>
          <a:p>
            <a:r>
              <a:rPr lang="es-ES" sz="2800" b="1" dirty="0" err="1" smtClean="0">
                <a:solidFill>
                  <a:schemeClr val="tx2">
                    <a:lumMod val="75000"/>
                  </a:schemeClr>
                </a:solidFill>
                <a:latin typeface="Comic Sans MS" pitchFamily="66" charset="0"/>
              </a:rPr>
              <a:t>Transports</a:t>
            </a:r>
            <a:r>
              <a:rPr lang="es-ES" sz="2800" b="1" dirty="0" smtClean="0">
                <a:solidFill>
                  <a:schemeClr val="tx2">
                    <a:lumMod val="75000"/>
                  </a:schemeClr>
                </a:solidFill>
                <a:latin typeface="Comic Sans MS" pitchFamily="66" charset="0"/>
              </a:rPr>
              <a:t> </a:t>
            </a:r>
            <a:r>
              <a:rPr lang="es-ES" sz="2800" b="1" dirty="0" err="1" smtClean="0">
                <a:solidFill>
                  <a:schemeClr val="tx2">
                    <a:lumMod val="75000"/>
                  </a:schemeClr>
                </a:solidFill>
                <a:latin typeface="Comic Sans MS" pitchFamily="66" charset="0"/>
              </a:rPr>
              <a:t>ferroviaires</a:t>
            </a:r>
            <a:endParaRPr lang="es-ES" sz="2800" dirty="0">
              <a:solidFill>
                <a:schemeClr val="tx2">
                  <a:lumMod val="75000"/>
                </a:schemeClr>
              </a:solidFill>
              <a:latin typeface="Comic Sans MS" pitchFamily="66" charset="0"/>
            </a:endParaRPr>
          </a:p>
        </p:txBody>
      </p:sp>
      <p:sp>
        <p:nvSpPr>
          <p:cNvPr id="7" name="6 CuadroTexto"/>
          <p:cNvSpPr txBox="1"/>
          <p:nvPr/>
        </p:nvSpPr>
        <p:spPr>
          <a:xfrm>
            <a:off x="0" y="4797152"/>
            <a:ext cx="8892480" cy="1938992"/>
          </a:xfrm>
          <a:prstGeom prst="rect">
            <a:avLst/>
          </a:prstGeom>
          <a:noFill/>
        </p:spPr>
        <p:txBody>
          <a:bodyPr wrap="square" rtlCol="0">
            <a:spAutoFit/>
          </a:bodyPr>
          <a:lstStyle/>
          <a:p>
            <a:r>
              <a:rPr lang="fr-FR" sz="2000" b="1" dirty="0" smtClean="0">
                <a:solidFill>
                  <a:schemeClr val="tx2">
                    <a:lumMod val="60000"/>
                    <a:lumOff val="40000"/>
                  </a:schemeClr>
                </a:solidFill>
                <a:latin typeface="Comic Sans MS" pitchFamily="66" charset="0"/>
              </a:rPr>
              <a:t>Hambourg compte cinq gares ferroviaires : </a:t>
            </a:r>
            <a:r>
              <a:rPr lang="fr-FR" sz="2000" b="1" i="1" dirty="0" smtClean="0">
                <a:solidFill>
                  <a:schemeClr val="tx2">
                    <a:lumMod val="60000"/>
                    <a:lumOff val="40000"/>
                  </a:schemeClr>
                </a:solidFill>
                <a:latin typeface="Comic Sans MS" pitchFamily="66" charset="0"/>
              </a:rPr>
              <a:t>Altona</a:t>
            </a:r>
            <a:r>
              <a:rPr lang="fr-FR" sz="2000" b="1" dirty="0" smtClean="0">
                <a:solidFill>
                  <a:schemeClr val="tx2">
                    <a:lumMod val="60000"/>
                    <a:lumOff val="40000"/>
                  </a:schemeClr>
                </a:solidFill>
                <a:latin typeface="Comic Sans MS" pitchFamily="66" charset="0"/>
              </a:rPr>
              <a:t>, </a:t>
            </a:r>
            <a:r>
              <a:rPr lang="fr-FR" sz="2000" b="1" i="1" dirty="0" err="1" smtClean="0">
                <a:solidFill>
                  <a:schemeClr val="tx2">
                    <a:lumMod val="60000"/>
                    <a:lumOff val="40000"/>
                  </a:schemeClr>
                </a:solidFill>
                <a:latin typeface="Comic Sans MS" pitchFamily="66" charset="0"/>
              </a:rPr>
              <a:t>Dammtor</a:t>
            </a:r>
            <a:r>
              <a:rPr lang="fr-FR" sz="2000" b="1" dirty="0" smtClean="0">
                <a:solidFill>
                  <a:schemeClr val="tx2">
                    <a:lumMod val="60000"/>
                    <a:lumOff val="40000"/>
                  </a:schemeClr>
                </a:solidFill>
                <a:latin typeface="Comic Sans MS" pitchFamily="66" charset="0"/>
              </a:rPr>
              <a:t>, </a:t>
            </a:r>
            <a:r>
              <a:rPr lang="fr-FR" sz="2000" b="1" i="1" dirty="0" err="1" smtClean="0">
                <a:solidFill>
                  <a:schemeClr val="tx2">
                    <a:lumMod val="60000"/>
                    <a:lumOff val="40000"/>
                  </a:schemeClr>
                </a:solidFill>
                <a:latin typeface="Comic Sans MS" pitchFamily="66" charset="0"/>
              </a:rPr>
              <a:t>Hauptbahnhof</a:t>
            </a:r>
            <a:r>
              <a:rPr lang="fr-FR" sz="2000" b="1" dirty="0" smtClean="0">
                <a:solidFill>
                  <a:schemeClr val="tx2">
                    <a:lumMod val="60000"/>
                    <a:lumOff val="40000"/>
                  </a:schemeClr>
                </a:solidFill>
                <a:latin typeface="Comic Sans MS" pitchFamily="66" charset="0"/>
              </a:rPr>
              <a:t>, </a:t>
            </a:r>
            <a:r>
              <a:rPr lang="fr-FR" sz="2000" b="1" i="1" dirty="0" err="1" smtClean="0">
                <a:solidFill>
                  <a:schemeClr val="tx2">
                    <a:lumMod val="60000"/>
                    <a:lumOff val="40000"/>
                  </a:schemeClr>
                </a:solidFill>
                <a:latin typeface="Comic Sans MS" pitchFamily="66" charset="0"/>
              </a:rPr>
              <a:t>Harburg</a:t>
            </a:r>
            <a:r>
              <a:rPr lang="fr-FR" sz="2000" b="1" dirty="0" smtClean="0">
                <a:solidFill>
                  <a:schemeClr val="tx2">
                    <a:lumMod val="60000"/>
                    <a:lumOff val="40000"/>
                  </a:schemeClr>
                </a:solidFill>
                <a:latin typeface="Comic Sans MS" pitchFamily="66" charset="0"/>
              </a:rPr>
              <a:t> et </a:t>
            </a:r>
            <a:r>
              <a:rPr lang="fr-FR" sz="2000" b="1" i="1" dirty="0" smtClean="0">
                <a:solidFill>
                  <a:schemeClr val="tx2">
                    <a:lumMod val="60000"/>
                    <a:lumOff val="40000"/>
                  </a:schemeClr>
                </a:solidFill>
                <a:latin typeface="Comic Sans MS" pitchFamily="66" charset="0"/>
              </a:rPr>
              <a:t>Bergedorf</a:t>
            </a:r>
            <a:r>
              <a:rPr lang="fr-FR" sz="2000" b="1" dirty="0" smtClean="0">
                <a:solidFill>
                  <a:schemeClr val="tx2">
                    <a:lumMod val="60000"/>
                    <a:lumOff val="40000"/>
                  </a:schemeClr>
                </a:solidFill>
                <a:latin typeface="Comic Sans MS" pitchFamily="66" charset="0"/>
              </a:rPr>
              <a:t> ainsi que le </a:t>
            </a:r>
            <a:r>
              <a:rPr lang="fr-FR" sz="2000" b="1" dirty="0" smtClean="0">
                <a:solidFill>
                  <a:schemeClr val="tx2">
                    <a:lumMod val="60000"/>
                    <a:lumOff val="40000"/>
                  </a:schemeClr>
                </a:solidFill>
                <a:latin typeface="Comic Sans MS" pitchFamily="66" charset="0"/>
                <a:hlinkClick r:id="rId3" action="ppaction://hlinkfile" tooltip="Métro de Hambourg"/>
              </a:rPr>
              <a:t>métro</a:t>
            </a:r>
            <a:r>
              <a:rPr lang="fr-FR" sz="2000" b="1" dirty="0" smtClean="0">
                <a:solidFill>
                  <a:schemeClr val="tx2">
                    <a:lumMod val="60000"/>
                    <a:lumOff val="40000"/>
                  </a:schemeClr>
                </a:solidFill>
                <a:latin typeface="Comic Sans MS" pitchFamily="66" charset="0"/>
              </a:rPr>
              <a:t>. La ville est ainsi un des carrefours les plus importants du réseau ferroviaire européen. 207 trains en direction des grandes villes européennes transitent quotidiennement par la gare de </a:t>
            </a:r>
            <a:r>
              <a:rPr lang="fr-FR" sz="2000" b="1" i="1" dirty="0" err="1" smtClean="0">
                <a:solidFill>
                  <a:schemeClr val="tx2">
                    <a:lumMod val="60000"/>
                    <a:lumOff val="40000"/>
                  </a:schemeClr>
                </a:solidFill>
                <a:latin typeface="Comic Sans MS" pitchFamily="66" charset="0"/>
              </a:rPr>
              <a:t>Hamburg</a:t>
            </a:r>
            <a:r>
              <a:rPr lang="fr-FR" sz="2000" b="1" i="1" dirty="0" smtClean="0">
                <a:solidFill>
                  <a:schemeClr val="tx2">
                    <a:lumMod val="60000"/>
                    <a:lumOff val="40000"/>
                  </a:schemeClr>
                </a:solidFill>
                <a:latin typeface="Comic Sans MS" pitchFamily="66" charset="0"/>
              </a:rPr>
              <a:t> </a:t>
            </a:r>
            <a:r>
              <a:rPr lang="fr-FR" sz="2000" b="1" i="1" dirty="0" err="1" smtClean="0">
                <a:solidFill>
                  <a:schemeClr val="tx2">
                    <a:lumMod val="60000"/>
                    <a:lumOff val="40000"/>
                  </a:schemeClr>
                </a:solidFill>
                <a:latin typeface="Comic Sans MS" pitchFamily="66" charset="0"/>
              </a:rPr>
              <a:t>Hauptbahnhof</a:t>
            </a:r>
            <a:r>
              <a:rPr lang="fr-FR" sz="2000" b="1" dirty="0" smtClean="0">
                <a:solidFill>
                  <a:schemeClr val="tx2">
                    <a:lumMod val="60000"/>
                    <a:lumOff val="40000"/>
                  </a:schemeClr>
                </a:solidFill>
                <a:latin typeface="Comic Sans MS" pitchFamily="66" charset="0"/>
              </a:rPr>
              <a:t>, auxquels s'ajoutent les trains régionaux</a:t>
            </a:r>
            <a:endParaRPr lang="es-ES" sz="2000" b="1" dirty="0">
              <a:solidFill>
                <a:schemeClr val="tx2">
                  <a:lumMod val="60000"/>
                  <a:lumOff val="40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économie</a:t>
            </a:r>
            <a:endParaRPr lang="es-ES" dirty="0"/>
          </a:p>
        </p:txBody>
      </p:sp>
      <p:sp>
        <p:nvSpPr>
          <p:cNvPr id="3" name="2 Marcador de contenido"/>
          <p:cNvSpPr>
            <a:spLocks noGrp="1"/>
          </p:cNvSpPr>
          <p:nvPr>
            <p:ph idx="1"/>
          </p:nvPr>
        </p:nvSpPr>
        <p:spPr/>
        <p:txBody>
          <a:bodyPr/>
          <a:lstStyle/>
          <a:p>
            <a:pPr algn="just">
              <a:buNone/>
            </a:pPr>
            <a:r>
              <a:rPr lang="fr-FR" dirty="0" smtClean="0">
                <a:solidFill>
                  <a:schemeClr val="tx2">
                    <a:lumMod val="60000"/>
                    <a:lumOff val="40000"/>
                  </a:schemeClr>
                </a:solidFill>
                <a:latin typeface="Comic Sans MS" pitchFamily="66" charset="0"/>
              </a:rPr>
              <a:t>   </a:t>
            </a:r>
            <a:r>
              <a:rPr lang="fr-FR" sz="2400" dirty="0" smtClean="0">
                <a:solidFill>
                  <a:schemeClr val="tx2">
                    <a:lumMod val="60000"/>
                    <a:lumOff val="40000"/>
                  </a:schemeClr>
                </a:solidFill>
                <a:latin typeface="Comic Sans MS" pitchFamily="66" charset="0"/>
              </a:rPr>
              <a:t>Hambourg compte parmi les centres économiques les plus importants d'Europe. Au fil du temps, la ville de Hambourg s'est transformée en un site spécialisé dans la chimie, la construction aéronautique et navale, la technologie. Hambourg est leader dans les domaines de la technique médicale et de la biotechnologie. Et surtout dans le secteur des services qui représente 83 % des emplois de la ville. En 2007, le taux de chômage s'élevait à 8,3 % de la population active</a:t>
            </a:r>
            <a:endParaRPr lang="es-ES" sz="2400" dirty="0">
              <a:solidFill>
                <a:schemeClr val="tx2">
                  <a:lumMod val="60000"/>
                  <a:lumOff val="40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571500"/>
            <a:ext cx="7239000" cy="1143000"/>
          </a:xfrm>
        </p:spPr>
        <p:txBody>
          <a:bodyPr/>
          <a:lstStyle/>
          <a:p>
            <a:r>
              <a:rPr lang="es-ES" dirty="0" smtClean="0"/>
              <a:t>Le </a:t>
            </a:r>
            <a:r>
              <a:rPr lang="es-ES" dirty="0" err="1" smtClean="0"/>
              <a:t>port</a:t>
            </a:r>
            <a:r>
              <a:rPr lang="es-ES" dirty="0" smtClean="0"/>
              <a:t> de hamb0urg</a:t>
            </a:r>
            <a:endParaRPr lang="es-ES" dirty="0"/>
          </a:p>
        </p:txBody>
      </p:sp>
      <p:pic>
        <p:nvPicPr>
          <p:cNvPr id="27650" name="Picture 2" descr="Le port de Hambourg"/>
          <p:cNvPicPr>
            <a:picLocks noChangeAspect="1" noChangeArrowheads="1"/>
          </p:cNvPicPr>
          <p:nvPr/>
        </p:nvPicPr>
        <p:blipFill>
          <a:blip r:embed="rId2" cstate="print"/>
          <a:srcRect/>
          <a:stretch>
            <a:fillRect/>
          </a:stretch>
        </p:blipFill>
        <p:spPr bwMode="auto">
          <a:xfrm>
            <a:off x="142844" y="2214554"/>
            <a:ext cx="3143240" cy="2762256"/>
          </a:xfrm>
          <a:prstGeom prst="rect">
            <a:avLst/>
          </a:prstGeom>
          <a:noFill/>
        </p:spPr>
      </p:pic>
      <p:sp>
        <p:nvSpPr>
          <p:cNvPr id="8" name="7 CuadroTexto"/>
          <p:cNvSpPr txBox="1"/>
          <p:nvPr/>
        </p:nvSpPr>
        <p:spPr>
          <a:xfrm>
            <a:off x="3419872" y="908720"/>
            <a:ext cx="4608512" cy="4524315"/>
          </a:xfrm>
          <a:prstGeom prst="rect">
            <a:avLst/>
          </a:prstGeom>
          <a:noFill/>
        </p:spPr>
        <p:txBody>
          <a:bodyPr wrap="square" rtlCol="0">
            <a:spAutoFit/>
          </a:bodyPr>
          <a:lstStyle/>
          <a:p>
            <a:pPr algn="just"/>
            <a:r>
              <a:rPr lang="fr-FR" dirty="0" smtClean="0">
                <a:solidFill>
                  <a:schemeClr val="tx2">
                    <a:lumMod val="75000"/>
                  </a:schemeClr>
                </a:solidFill>
                <a:latin typeface="Comic Sans MS" pitchFamily="66" charset="0"/>
              </a:rPr>
              <a:t>Le port de Hambourg, le </a:t>
            </a:r>
            <a:r>
              <a:rPr lang="fr-FR" b="1" dirty="0" smtClean="0">
                <a:solidFill>
                  <a:schemeClr val="tx2">
                    <a:lumMod val="75000"/>
                  </a:schemeClr>
                </a:solidFill>
                <a:latin typeface="Comic Sans MS" pitchFamily="66" charset="0"/>
              </a:rPr>
              <a:t>deuxième plus important d’Europe</a:t>
            </a:r>
            <a:r>
              <a:rPr lang="fr-FR" dirty="0" smtClean="0">
                <a:solidFill>
                  <a:schemeClr val="tx2">
                    <a:lumMod val="75000"/>
                  </a:schemeClr>
                </a:solidFill>
                <a:latin typeface="Comic Sans MS" pitchFamily="66" charset="0"/>
              </a:rPr>
              <a:t> après Rotterdam, est aujourd’hui encore au cœur de l’activité économique de la ville. Sa visite constitue un temps fort de la découverte de Hambourg. Pour avoir une </a:t>
            </a:r>
            <a:r>
              <a:rPr lang="fr-FR" b="1" dirty="0" smtClean="0">
                <a:solidFill>
                  <a:schemeClr val="tx2">
                    <a:lumMod val="75000"/>
                  </a:schemeClr>
                </a:solidFill>
                <a:latin typeface="Comic Sans MS" pitchFamily="66" charset="0"/>
              </a:rPr>
              <a:t>vue d’ensemble</a:t>
            </a:r>
            <a:r>
              <a:rPr lang="fr-FR" dirty="0" smtClean="0">
                <a:solidFill>
                  <a:schemeClr val="tx2">
                    <a:lumMod val="75000"/>
                  </a:schemeClr>
                </a:solidFill>
                <a:latin typeface="Comic Sans MS" pitchFamily="66" charset="0"/>
              </a:rPr>
              <a:t> sur le port, vous pouvez monter au sommet du clocher de </a:t>
            </a:r>
            <a:r>
              <a:rPr lang="fr-FR" b="1" dirty="0" smtClean="0">
                <a:solidFill>
                  <a:schemeClr val="tx2">
                    <a:lumMod val="75000"/>
                  </a:schemeClr>
                </a:solidFill>
                <a:latin typeface="Comic Sans MS" pitchFamily="66" charset="0"/>
              </a:rPr>
              <a:t>l’</a:t>
            </a:r>
            <a:r>
              <a:rPr lang="fr-FR" b="1" u="sng" dirty="0" smtClean="0">
                <a:solidFill>
                  <a:schemeClr val="tx2">
                    <a:lumMod val="75000"/>
                  </a:schemeClr>
                </a:solidFill>
                <a:latin typeface="Comic Sans MS" pitchFamily="66" charset="0"/>
                <a:hlinkClick r:id="rId3"/>
              </a:rPr>
              <a:t>église St-Michel</a:t>
            </a:r>
            <a:r>
              <a:rPr lang="fr-FR" dirty="0" smtClean="0">
                <a:solidFill>
                  <a:schemeClr val="tx2">
                    <a:lumMod val="75000"/>
                  </a:schemeClr>
                </a:solidFill>
                <a:latin typeface="Comic Sans MS" pitchFamily="66" charset="0"/>
              </a:rPr>
              <a:t>. Mais la meilleure façon de découvrir ce port est sans conteste d’embarquer pour une </a:t>
            </a:r>
            <a:r>
              <a:rPr lang="fr-FR" b="1" dirty="0" smtClean="0">
                <a:solidFill>
                  <a:schemeClr val="tx2">
                    <a:lumMod val="75000"/>
                  </a:schemeClr>
                </a:solidFill>
                <a:latin typeface="Comic Sans MS" pitchFamily="66" charset="0"/>
              </a:rPr>
              <a:t>excursion en bateau</a:t>
            </a:r>
            <a:r>
              <a:rPr lang="fr-FR" dirty="0" smtClean="0">
                <a:solidFill>
                  <a:schemeClr val="tx2">
                    <a:lumMod val="75000"/>
                  </a:schemeClr>
                </a:solidFill>
                <a:latin typeface="Comic Sans MS" pitchFamily="66" charset="0"/>
              </a:rPr>
              <a:t>. Vous verrez  alors l’importance de l’activité de construction navale du port et l’animation de l’Elbe.</a:t>
            </a:r>
          </a:p>
          <a:p>
            <a:r>
              <a:rPr lang="fr-FR" dirty="0" smtClean="0"/>
              <a:t> </a:t>
            </a:r>
          </a:p>
          <a:p>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571500"/>
            <a:ext cx="7239000" cy="1143000"/>
          </a:xfrm>
        </p:spPr>
        <p:txBody>
          <a:bodyPr/>
          <a:lstStyle/>
          <a:p>
            <a:r>
              <a:rPr lang="es-ES" dirty="0" err="1" smtClean="0"/>
              <a:t>L’hotel</a:t>
            </a:r>
            <a:r>
              <a:rPr lang="es-ES" dirty="0" smtClean="0"/>
              <a:t> de </a:t>
            </a:r>
            <a:r>
              <a:rPr lang="es-ES" dirty="0" err="1" smtClean="0"/>
              <a:t>ville</a:t>
            </a:r>
            <a:r>
              <a:rPr lang="es-ES" dirty="0" smtClean="0"/>
              <a:t> </a:t>
            </a:r>
            <a:endParaRPr lang="es-ES" dirty="0"/>
          </a:p>
        </p:txBody>
      </p:sp>
      <p:sp>
        <p:nvSpPr>
          <p:cNvPr id="5" name="4 CuadroTexto"/>
          <p:cNvSpPr txBox="1"/>
          <p:nvPr/>
        </p:nvSpPr>
        <p:spPr>
          <a:xfrm>
            <a:off x="928662" y="3357562"/>
            <a:ext cx="5786478" cy="3416320"/>
          </a:xfrm>
          <a:prstGeom prst="rect">
            <a:avLst/>
          </a:prstGeom>
          <a:noFill/>
        </p:spPr>
        <p:txBody>
          <a:bodyPr wrap="square" rtlCol="0">
            <a:spAutoFit/>
          </a:bodyPr>
          <a:lstStyle/>
          <a:p>
            <a:pPr algn="just"/>
            <a:r>
              <a:rPr lang="fr-FR" sz="1600" b="1" dirty="0" smtClean="0">
                <a:solidFill>
                  <a:schemeClr val="tx2">
                    <a:lumMod val="60000"/>
                    <a:lumOff val="40000"/>
                  </a:schemeClr>
                </a:solidFill>
                <a:latin typeface="Comic Sans MS" pitchFamily="66" charset="0"/>
              </a:rPr>
              <a:t> </a:t>
            </a:r>
            <a:r>
              <a:rPr lang="fr-FR" sz="2000" b="1" dirty="0" smtClean="0">
                <a:solidFill>
                  <a:schemeClr val="tx2">
                    <a:lumMod val="60000"/>
                    <a:lumOff val="40000"/>
                  </a:schemeClr>
                </a:solidFill>
                <a:latin typeface="Comic Sans MS" pitchFamily="66" charset="0"/>
              </a:rPr>
              <a:t>Après que l’Hôtel de ville de Hambourg ait complètement brûlé en 1842, le conseil municipal a emménagé dans des locaux provisoires – pendant 55 ans!  </a:t>
            </a:r>
            <a:br>
              <a:rPr lang="fr-FR" sz="2000" b="1" dirty="0" smtClean="0">
                <a:solidFill>
                  <a:schemeClr val="tx2">
                    <a:lumMod val="60000"/>
                    <a:lumOff val="40000"/>
                  </a:schemeClr>
                </a:solidFill>
                <a:latin typeface="Comic Sans MS" pitchFamily="66" charset="0"/>
              </a:rPr>
            </a:br>
            <a:r>
              <a:rPr lang="fr-FR" sz="2000" b="1" dirty="0" smtClean="0">
                <a:solidFill>
                  <a:schemeClr val="tx2">
                    <a:lumMod val="60000"/>
                    <a:lumOff val="40000"/>
                  </a:schemeClr>
                </a:solidFill>
                <a:latin typeface="Comic Sans MS" pitchFamily="66" charset="0"/>
              </a:rPr>
              <a:t> Le nouvel Hôtel de ville a été inauguré en </a:t>
            </a:r>
            <a:r>
              <a:rPr lang="fr-FR" sz="2000" b="1" dirty="0" smtClean="0">
                <a:solidFill>
                  <a:schemeClr val="tx2">
                    <a:lumMod val="60000"/>
                    <a:lumOff val="40000"/>
                  </a:schemeClr>
                </a:solidFill>
                <a:latin typeface="Comic Sans MS" pitchFamily="66" charset="0"/>
              </a:rPr>
              <a:t>1897</a:t>
            </a:r>
          </a:p>
          <a:p>
            <a:pPr algn="just"/>
            <a:r>
              <a:rPr lang="fr-FR" sz="2000" b="1" dirty="0" smtClean="0">
                <a:solidFill>
                  <a:schemeClr val="tx2">
                    <a:lumMod val="60000"/>
                    <a:lumOff val="40000"/>
                  </a:schemeClr>
                </a:solidFill>
                <a:latin typeface="Comic Sans MS" pitchFamily="66" charset="0"/>
              </a:rPr>
              <a:t> Allant radicalement à l’encontre du style hanséatique, l’Hôtel de ville brille de sa façade aux décorations opulentes, bordée d’au total 20 statues d’empereurs. </a:t>
            </a:r>
          </a:p>
          <a:p>
            <a:pPr algn="just"/>
            <a:endParaRPr lang="es-ES" sz="1600" b="1" dirty="0">
              <a:solidFill>
                <a:schemeClr val="tx2">
                  <a:lumMod val="60000"/>
                  <a:lumOff val="40000"/>
                </a:schemeClr>
              </a:solidFill>
              <a:latin typeface="Comic Sans MS" pitchFamily="66" charset="0"/>
            </a:endParaRPr>
          </a:p>
        </p:txBody>
      </p:sp>
      <p:pic>
        <p:nvPicPr>
          <p:cNvPr id="25606" name="Picture 6" descr="Centre ville &amp; Hôtel de ville"/>
          <p:cNvPicPr>
            <a:picLocks noChangeAspect="1" noChangeArrowheads="1"/>
          </p:cNvPicPr>
          <p:nvPr/>
        </p:nvPicPr>
        <p:blipFill>
          <a:blip r:embed="rId2" cstate="print"/>
          <a:srcRect/>
          <a:stretch>
            <a:fillRect/>
          </a:stretch>
        </p:blipFill>
        <p:spPr bwMode="auto">
          <a:xfrm>
            <a:off x="1142976" y="571480"/>
            <a:ext cx="5000660" cy="2631468"/>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396</TotalTime>
  <Words>488</Words>
  <Application>Microsoft Office PowerPoint</Application>
  <PresentationFormat>Presentación en pantalla (4:3)</PresentationFormat>
  <Paragraphs>37</Paragraphs>
  <Slides>12</Slides>
  <Notes>1</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Opulento</vt:lpstr>
      <vt:lpstr>Hambourg</vt:lpstr>
      <vt:lpstr> Situation</vt:lpstr>
      <vt:lpstr>HaBitants</vt:lpstr>
      <vt:lpstr>Historie</vt:lpstr>
      <vt:lpstr>Cadre de Vie</vt:lpstr>
      <vt:lpstr>Diapositiva 6</vt:lpstr>
      <vt:lpstr>économie</vt:lpstr>
      <vt:lpstr>Le port de hamb0urg</vt:lpstr>
      <vt:lpstr>L’hotel de ville </vt:lpstr>
      <vt:lpstr>La vielle de ville</vt:lpstr>
      <vt:lpstr>L’église saint nicolas</vt:lpstr>
      <vt:lpstr>Église Saint-Michel </vt:lpstr>
    </vt:vector>
  </TitlesOfParts>
  <Company>SOPCK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MIGUELITO</dc:creator>
  <cp:lastModifiedBy> </cp:lastModifiedBy>
  <cp:revision>32</cp:revision>
  <dcterms:created xsi:type="dcterms:W3CDTF">2011-03-31T16:50:00Z</dcterms:created>
  <dcterms:modified xsi:type="dcterms:W3CDTF">2011-04-11T20:55:18Z</dcterms:modified>
</cp:coreProperties>
</file>