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2" r:id="rId4"/>
    <p:sldId id="259" r:id="rId5"/>
    <p:sldId id="261" r:id="rId6"/>
    <p:sldId id="267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C415-E422-45C8-9393-33878E641725}" type="datetimeFigureOut">
              <a:rPr lang="es-ES" smtClean="0"/>
              <a:pPr/>
              <a:t>13/04/2011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C3B7-5B3A-46BB-8CC4-04C1F3DC35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C415-E422-45C8-9393-33878E641725}" type="datetimeFigureOut">
              <a:rPr lang="es-ES" smtClean="0"/>
              <a:pPr/>
              <a:t>13/04/2011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C3B7-5B3A-46BB-8CC4-04C1F3DC35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C415-E422-45C8-9393-33878E641725}" type="datetimeFigureOut">
              <a:rPr lang="es-ES" smtClean="0"/>
              <a:pPr/>
              <a:t>13/04/2011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C3B7-5B3A-46BB-8CC4-04C1F3DC35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C415-E422-45C8-9393-33878E641725}" type="datetimeFigureOut">
              <a:rPr lang="es-ES" smtClean="0"/>
              <a:pPr/>
              <a:t>13/04/2011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C3B7-5B3A-46BB-8CC4-04C1F3DC35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C415-E422-45C8-9393-33878E641725}" type="datetimeFigureOut">
              <a:rPr lang="es-ES" smtClean="0"/>
              <a:pPr/>
              <a:t>13/04/2011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C3B7-5B3A-46BB-8CC4-04C1F3DC35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C415-E422-45C8-9393-33878E641725}" type="datetimeFigureOut">
              <a:rPr lang="es-ES" smtClean="0"/>
              <a:pPr/>
              <a:t>13/04/2011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C3B7-5B3A-46BB-8CC4-04C1F3DC35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C415-E422-45C8-9393-33878E641725}" type="datetimeFigureOut">
              <a:rPr lang="es-ES" smtClean="0"/>
              <a:pPr/>
              <a:t>13/04/2011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C3B7-5B3A-46BB-8CC4-04C1F3DC35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C415-E422-45C8-9393-33878E641725}" type="datetimeFigureOut">
              <a:rPr lang="es-ES" smtClean="0"/>
              <a:pPr/>
              <a:t>13/04/2011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C3B7-5B3A-46BB-8CC4-04C1F3DC35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C415-E422-45C8-9393-33878E641725}" type="datetimeFigureOut">
              <a:rPr lang="es-ES" smtClean="0"/>
              <a:pPr/>
              <a:t>13/04/2011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C3B7-5B3A-46BB-8CC4-04C1F3DC35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C415-E422-45C8-9393-33878E641725}" type="datetimeFigureOut">
              <a:rPr lang="es-ES" smtClean="0"/>
              <a:pPr/>
              <a:t>13/04/2011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C3B7-5B3A-46BB-8CC4-04C1F3DC35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C415-E422-45C8-9393-33878E641725}" type="datetimeFigureOut">
              <a:rPr lang="es-ES" smtClean="0"/>
              <a:pPr/>
              <a:t>13/04/2011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C3B7-5B3A-46BB-8CC4-04C1F3DC35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BC415-E422-45C8-9393-33878E641725}" type="datetimeFigureOut">
              <a:rPr lang="es-ES" smtClean="0"/>
              <a:pPr/>
              <a:t>13/04/2011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3C3B7-5B3A-46BB-8CC4-04C1F3DC35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operadeparis.f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4329114" cy="1857388"/>
          </a:xfrm>
        </p:spPr>
        <p:txBody>
          <a:bodyPr>
            <a:normAutofit/>
          </a:bodyPr>
          <a:lstStyle/>
          <a:p>
            <a:r>
              <a:rPr lang="es-ES" sz="5400" dirty="0" err="1" smtClean="0">
                <a:solidFill>
                  <a:schemeClr val="bg1"/>
                </a:solidFill>
                <a:latin typeface="A Charming Font Expanded" pitchFamily="2" charset="0"/>
              </a:rPr>
              <a:t>L’Opéra</a:t>
            </a:r>
            <a:r>
              <a:rPr lang="es-ES" sz="5400" dirty="0" smtClean="0">
                <a:solidFill>
                  <a:schemeClr val="bg1"/>
                </a:solidFill>
                <a:latin typeface="A Charming Font Expanded" pitchFamily="2" charset="0"/>
              </a:rPr>
              <a:t> </a:t>
            </a:r>
            <a:r>
              <a:rPr lang="es-ES" sz="5400" dirty="0" err="1" smtClean="0">
                <a:solidFill>
                  <a:schemeClr val="bg1"/>
                </a:solidFill>
                <a:latin typeface="A Charming Font Expanded" pitchFamily="2" charset="0"/>
              </a:rPr>
              <a:t>national</a:t>
            </a:r>
            <a:r>
              <a:rPr lang="es-ES" sz="5400" dirty="0" smtClean="0">
                <a:solidFill>
                  <a:schemeClr val="bg1"/>
                </a:solidFill>
                <a:latin typeface="A Charming Font Expanded" pitchFamily="2" charset="0"/>
              </a:rPr>
              <a:t> de Paris</a:t>
            </a:r>
            <a:endParaRPr lang="es-ES" sz="5400" dirty="0">
              <a:solidFill>
                <a:schemeClr val="bg1"/>
              </a:solidFill>
              <a:latin typeface="A Charming Font Expanded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14290"/>
            <a:ext cx="2857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857628"/>
            <a:ext cx="214170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099511"/>
            <a:ext cx="4413582" cy="275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0"/>
            <a:ext cx="4659194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71472" y="3429000"/>
            <a:ext cx="8229600" cy="34290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es-ES" sz="2400" dirty="0" err="1" smtClean="0">
                <a:solidFill>
                  <a:schemeClr val="bg1">
                    <a:lumMod val="95000"/>
                  </a:schemeClr>
                </a:solidFill>
              </a:rPr>
              <a:t>L’Opéra</a:t>
            </a:r>
            <a:r>
              <a:rPr lang="es-E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1">
                    <a:lumMod val="95000"/>
                  </a:schemeClr>
                </a:solidFill>
              </a:rPr>
              <a:t>National</a:t>
            </a:r>
            <a:r>
              <a:rPr lang="es-ES" sz="2400" dirty="0" smtClean="0">
                <a:solidFill>
                  <a:schemeClr val="bg1">
                    <a:lumMod val="95000"/>
                  </a:schemeClr>
                </a:solidFill>
              </a:rPr>
              <a:t> de Paris </a:t>
            </a:r>
            <a:r>
              <a:rPr lang="es-ES" sz="2400" dirty="0" err="1" smtClean="0">
                <a:solidFill>
                  <a:schemeClr val="bg1">
                    <a:lumMod val="95000"/>
                  </a:schemeClr>
                </a:solidFill>
              </a:rPr>
              <a:t>est</a:t>
            </a:r>
            <a:r>
              <a:rPr lang="es-E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1">
                    <a:lumMod val="95000"/>
                  </a:schemeClr>
                </a:solidFill>
              </a:rPr>
              <a:t>née</a:t>
            </a:r>
            <a:r>
              <a:rPr lang="es-ES" sz="2400" dirty="0" smtClean="0">
                <a:solidFill>
                  <a:schemeClr val="bg1">
                    <a:lumMod val="95000"/>
                  </a:schemeClr>
                </a:solidFill>
              </a:rPr>
              <a:t> en 1669 à demande de Luis XIV </a:t>
            </a:r>
            <a:r>
              <a:rPr lang="es-ES" sz="2400" dirty="0" err="1" smtClean="0">
                <a:solidFill>
                  <a:schemeClr val="bg1">
                    <a:lumMod val="95000"/>
                  </a:schemeClr>
                </a:solidFill>
              </a:rPr>
              <a:t>avec</a:t>
            </a:r>
            <a:r>
              <a:rPr lang="es-ES" sz="2400" dirty="0" smtClean="0">
                <a:solidFill>
                  <a:schemeClr val="bg1">
                    <a:lumMod val="95000"/>
                  </a:schemeClr>
                </a:solidFill>
              </a:rPr>
              <a:t> le </a:t>
            </a:r>
            <a:r>
              <a:rPr lang="es-ES" sz="2400" dirty="0" err="1" smtClean="0">
                <a:solidFill>
                  <a:schemeClr val="bg1">
                    <a:lumMod val="95000"/>
                  </a:schemeClr>
                </a:solidFill>
              </a:rPr>
              <a:t>nom</a:t>
            </a:r>
            <a:r>
              <a:rPr lang="es-E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1">
                    <a:lumMod val="95000"/>
                  </a:schemeClr>
                </a:solidFill>
              </a:rPr>
              <a:t>d´Académie</a:t>
            </a:r>
            <a:r>
              <a:rPr lang="es-E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1">
                    <a:lumMod val="95000"/>
                  </a:schemeClr>
                </a:solidFill>
              </a:rPr>
              <a:t>Royale</a:t>
            </a:r>
            <a:r>
              <a:rPr lang="es-ES" sz="24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s-ES" sz="2400" dirty="0" err="1" smtClean="0">
                <a:solidFill>
                  <a:schemeClr val="bg1">
                    <a:lumMod val="95000"/>
                  </a:schemeClr>
                </a:solidFill>
              </a:rPr>
              <a:t>Musique</a:t>
            </a:r>
            <a:r>
              <a:rPr lang="es-ES" sz="2400" dirty="0" smtClean="0">
                <a:solidFill>
                  <a:schemeClr val="bg1">
                    <a:lumMod val="95000"/>
                  </a:schemeClr>
                </a:solidFill>
              </a:rPr>
              <a:t>.  Le </a:t>
            </a:r>
            <a:r>
              <a:rPr lang="es-ES" sz="2400" dirty="0" err="1" smtClean="0">
                <a:solidFill>
                  <a:schemeClr val="bg1">
                    <a:lumMod val="95000"/>
                  </a:schemeClr>
                </a:solidFill>
              </a:rPr>
              <a:t>motif</a:t>
            </a:r>
            <a:r>
              <a:rPr lang="es-ES" sz="2400" dirty="0" smtClean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es-ES" sz="2400" dirty="0" err="1" smtClean="0">
                <a:solidFill>
                  <a:schemeClr val="bg1">
                    <a:lumMod val="95000"/>
                  </a:schemeClr>
                </a:solidFill>
              </a:rPr>
              <a:t>été</a:t>
            </a:r>
            <a:r>
              <a:rPr lang="es-ES" sz="24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s-ES" sz="2400" dirty="0" err="1" smtClean="0">
                <a:solidFill>
                  <a:schemeClr val="bg1">
                    <a:lumMod val="95000"/>
                  </a:schemeClr>
                </a:solidFill>
              </a:rPr>
              <a:t>répandre</a:t>
            </a:r>
            <a:r>
              <a:rPr lang="es-E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1">
                    <a:lumMod val="95000"/>
                  </a:schemeClr>
                </a:solidFill>
              </a:rPr>
              <a:t>au</a:t>
            </a:r>
            <a:r>
              <a:rPr lang="es-E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1">
                    <a:lumMod val="95000"/>
                  </a:schemeClr>
                </a:solidFill>
              </a:rPr>
              <a:t>public</a:t>
            </a:r>
            <a:r>
              <a:rPr lang="es-E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1">
                    <a:lumMod val="95000"/>
                  </a:schemeClr>
                </a:solidFill>
              </a:rPr>
              <a:t>l´opera</a:t>
            </a:r>
            <a:r>
              <a:rPr lang="es-E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1">
                    <a:lumMod val="95000"/>
                  </a:schemeClr>
                </a:solidFill>
              </a:rPr>
              <a:t>française</a:t>
            </a:r>
            <a:r>
              <a:rPr lang="es-ES" sz="24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fr-FR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algn="just"/>
            <a:r>
              <a:rPr lang="fr-FR" sz="2400" dirty="0" smtClean="0">
                <a:solidFill>
                  <a:schemeClr val="bg1">
                    <a:lumMod val="95000"/>
                  </a:schemeClr>
                </a:solidFill>
              </a:rPr>
              <a:t>L'Académie de Musique a changé treize fois de lieu de représentations durant le XVIIIe siècle, jusqu'à sa transformation, avec la Révolution, dans le "Théâtre des Arts", qui s´ appelle aujourd'hui le "Opéra National de Paris".</a:t>
            </a:r>
            <a:endParaRPr lang="es-E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s-ES" sz="2000" dirty="0" smtClean="0">
              <a:solidFill>
                <a:srgbClr val="FFFF00"/>
              </a:solidFill>
            </a:endParaRPr>
          </a:p>
          <a:p>
            <a:endParaRPr lang="es-ES" sz="2000" dirty="0">
              <a:solidFill>
                <a:srgbClr val="FFFF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3988"/>
            <a:ext cx="2214546" cy="16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4188" y="1071546"/>
            <a:ext cx="230981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786058"/>
            <a:ext cx="8229600" cy="32686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000" dirty="0" smtClean="0"/>
              <a:t>         </a:t>
            </a:r>
            <a:r>
              <a:rPr lang="fr-FR" sz="3600" b="1" u="sng" dirty="0" smtClean="0"/>
              <a:t>Charles Garnier  </a:t>
            </a:r>
            <a:r>
              <a:rPr lang="fr-FR" sz="3600" dirty="0" smtClean="0"/>
              <a:t>a été le gagnant d'un concours convoqué en 1860 dans lequel 170 participants se sont présentés, entre ceux-ci Viollet-le-Duc.</a:t>
            </a:r>
            <a:endParaRPr lang="es-E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500042"/>
            <a:ext cx="38100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929066"/>
            <a:ext cx="8229600" cy="219709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2000" dirty="0" smtClean="0"/>
              <a:t>         </a:t>
            </a:r>
            <a:r>
              <a:rPr lang="es-ES" sz="2000" dirty="0" err="1" smtClean="0"/>
              <a:t>L´opéra</a:t>
            </a:r>
            <a:r>
              <a:rPr lang="es-ES" sz="2000" dirty="0" smtClean="0"/>
              <a:t> a </a:t>
            </a:r>
            <a:r>
              <a:rPr lang="es-ES" sz="2000" dirty="0" err="1" smtClean="0"/>
              <a:t>eu</a:t>
            </a:r>
            <a:r>
              <a:rPr lang="es-ES" sz="2000" dirty="0" smtClean="0"/>
              <a:t> </a:t>
            </a:r>
            <a:r>
              <a:rPr lang="es-ES" sz="2000" dirty="0" err="1" smtClean="0"/>
              <a:t>quelques</a:t>
            </a:r>
            <a:r>
              <a:rPr lang="es-ES" sz="2000" dirty="0" smtClean="0"/>
              <a:t> </a:t>
            </a:r>
            <a:r>
              <a:rPr lang="es-ES" sz="2000" dirty="0" err="1" smtClean="0"/>
              <a:t>sièges</a:t>
            </a:r>
            <a:r>
              <a:rPr lang="es-ES" sz="2000" dirty="0" smtClean="0"/>
              <a:t>. </a:t>
            </a:r>
            <a:r>
              <a:rPr lang="es-ES" sz="2000" dirty="0" err="1" smtClean="0"/>
              <a:t>L´opéra</a:t>
            </a:r>
            <a:r>
              <a:rPr lang="es-ES" sz="2000" dirty="0" smtClean="0"/>
              <a:t> </a:t>
            </a:r>
            <a:r>
              <a:rPr lang="es-ES" sz="2000" dirty="0" err="1" smtClean="0"/>
              <a:t>occupe</a:t>
            </a:r>
            <a:r>
              <a:rPr lang="es-ES" sz="2000" dirty="0" smtClean="0"/>
              <a:t> </a:t>
            </a:r>
            <a:r>
              <a:rPr lang="es-ES" sz="2000" dirty="0" err="1" smtClean="0"/>
              <a:t>actuellement</a:t>
            </a:r>
            <a:r>
              <a:rPr lang="es-ES" sz="2000" dirty="0" smtClean="0"/>
              <a:t> </a:t>
            </a:r>
            <a:r>
              <a:rPr lang="es-ES" sz="2000" dirty="0" err="1" smtClean="0"/>
              <a:t>deux</a:t>
            </a:r>
            <a:r>
              <a:rPr lang="es-ES" sz="2000" dirty="0" smtClean="0"/>
              <a:t> </a:t>
            </a:r>
            <a:r>
              <a:rPr lang="es-ES" sz="2000" dirty="0" err="1" smtClean="0"/>
              <a:t>édifices</a:t>
            </a:r>
            <a:r>
              <a:rPr lang="es-ES" sz="2000" dirty="0" smtClean="0"/>
              <a:t>:</a:t>
            </a:r>
            <a:r>
              <a:rPr lang="fr-FR" sz="2000" dirty="0" smtClean="0"/>
              <a:t>  l'Opéra, inaugurée le 5 janvier 1875 et appelée aussi  le Palais Garnier  ou </a:t>
            </a:r>
            <a:r>
              <a:rPr lang="fr-FR" sz="2000" b="1" u="sng" dirty="0" smtClean="0"/>
              <a:t>Opéra Garnier</a:t>
            </a:r>
            <a:r>
              <a:rPr lang="fr-FR" sz="2000" dirty="0" smtClean="0"/>
              <a:t>, en l’ honneur à l'architecte qui l'a dessiné, Charles Garnier et le Palais de </a:t>
            </a:r>
            <a:r>
              <a:rPr lang="fr-FR" sz="2000" b="1" u="sng" dirty="0" smtClean="0"/>
              <a:t>l'Opéra de la Bastille</a:t>
            </a:r>
            <a:r>
              <a:rPr lang="fr-FR" sz="2000" dirty="0" smtClean="0"/>
              <a:t>, inauguré le 13 juillet 1989, en coïncidant avec les actes de célébration du bicentenaire de la Révolution Française.  </a:t>
            </a:r>
            <a:endParaRPr lang="es-E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14678" cy="368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731813"/>
            <a:ext cx="8329642" cy="534039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s-ES" sz="2000" dirty="0" smtClean="0"/>
              <a:t>           </a:t>
            </a:r>
            <a:r>
              <a:rPr lang="es-E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Ópera </a:t>
            </a:r>
            <a:r>
              <a:rPr lang="es-E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Garnier</a:t>
            </a:r>
            <a:r>
              <a:rPr lang="es-ES" sz="2000" dirty="0" smtClean="0"/>
              <a:t>. </a:t>
            </a:r>
            <a:r>
              <a:rPr lang="fr-FR" sz="2000" dirty="0" smtClean="0"/>
              <a:t>Dans l'Opéra Garnier, et en se rangeant il part de la Bibliothèque Nationale de France, se trouve la Bibliothèque - musée de l'Opéra que conserve tout le passé de l'opéra de trois siècles : des vestiaires, les maquettes de décors, de partitions, de dessins et de peintures qui évoquent la vie musicale de Paris.</a:t>
            </a:r>
            <a:endParaRPr lang="es-ES" sz="2000" dirty="0" smtClean="0"/>
          </a:p>
          <a:p>
            <a:pPr>
              <a:buNone/>
            </a:pPr>
            <a:endParaRPr lang="es-ES" sz="2000" dirty="0" smtClean="0"/>
          </a:p>
          <a:p>
            <a:pPr>
              <a:buNone/>
            </a:pPr>
            <a:endParaRPr lang="es-ES" sz="2000" dirty="0" smtClean="0"/>
          </a:p>
          <a:p>
            <a:pPr>
              <a:buNone/>
            </a:pPr>
            <a:endParaRPr lang="es-ES" sz="2000" dirty="0" smtClean="0"/>
          </a:p>
          <a:p>
            <a:pPr>
              <a:buNone/>
            </a:pPr>
            <a:endParaRPr lang="es-ES" sz="2000" dirty="0" smtClean="0"/>
          </a:p>
          <a:p>
            <a:pPr>
              <a:buNone/>
            </a:pPr>
            <a:endParaRPr lang="es-ES" sz="2000" dirty="0" smtClean="0"/>
          </a:p>
          <a:p>
            <a:pPr>
              <a:buNone/>
            </a:pPr>
            <a:endParaRPr lang="es-ES" sz="2000" dirty="0" smtClean="0"/>
          </a:p>
          <a:p>
            <a:pPr>
              <a:buNone/>
            </a:pPr>
            <a:endParaRPr lang="es-ES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571744"/>
            <a:ext cx="4762500" cy="2990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85728"/>
            <a:ext cx="8543956" cy="584043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fr-FR" sz="2000" dirty="0" smtClean="0"/>
              <a:t>          </a:t>
            </a:r>
            <a:r>
              <a:rPr lang="fr-FR" sz="2400" dirty="0" smtClean="0"/>
              <a:t>En face de la </a:t>
            </a:r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Place de la Bastille</a:t>
            </a:r>
            <a:r>
              <a:rPr lang="fr-FR" sz="2400" dirty="0" smtClean="0"/>
              <a:t> l'Opéra a été inauguré en 1989, dans une commémoration du bicentenaire de la prise de la Bastille. L'édifice moderne dédié à l'opéra a été idée du président </a:t>
            </a:r>
            <a:r>
              <a:rPr lang="fr-FR" sz="2400" dirty="0" err="1" smtClean="0"/>
              <a:t>Miterrand</a:t>
            </a:r>
            <a:r>
              <a:rPr lang="fr-FR" sz="2400" dirty="0" smtClean="0"/>
              <a:t>, qui a prétendu  une opéra "populaire et moderne", pour démocratiser l'art lyrique et la musique classique.</a:t>
            </a:r>
            <a:endParaRPr lang="es-E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04864"/>
            <a:ext cx="3199982" cy="388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00694" y="357166"/>
            <a:ext cx="3257544" cy="607223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fr-FR" sz="2000" dirty="0" smtClean="0"/>
              <a:t>         </a:t>
            </a:r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          Le Palais et les grottes souterraines, lesquelles ont été habilitées, se sont convertis en scènes sélectionnées où </a:t>
            </a:r>
            <a:r>
              <a:rPr lang="fr-FR" sz="2000" dirty="0" err="1" smtClean="0"/>
              <a:t>Gastón</a:t>
            </a:r>
            <a:r>
              <a:rPr lang="fr-FR" sz="2000" dirty="0" smtClean="0"/>
              <a:t> Leroux a situé la trame de son roman "Fantôme de l'Opéra", qui a donné le lieu pour le musical et quelques films.</a:t>
            </a:r>
            <a:endParaRPr lang="es-E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66"/>
            <a:ext cx="542921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71414"/>
            <a:ext cx="8229600" cy="300037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fr-FR" sz="2000" dirty="0" smtClean="0"/>
              <a:t>         Le Ballet de l'Opéra est aujourd'hui considéré comme l'une des meilleures compagnies au monde.</a:t>
            </a:r>
            <a:br>
              <a:rPr lang="fr-FR" sz="2000" dirty="0" smtClean="0"/>
            </a:br>
            <a:r>
              <a:rPr lang="fr-FR" sz="2000" dirty="0" smtClean="0"/>
              <a:t>Sa moyenne d'âge est de 25 ans, ce qui en fait l'une des plus jeunes compagnies actuelles.</a:t>
            </a:r>
            <a:br>
              <a:rPr lang="fr-FR" sz="2000" dirty="0" smtClean="0"/>
            </a:br>
            <a:r>
              <a:rPr lang="fr-FR" sz="2000" dirty="0" smtClean="0"/>
              <a:t>Le répertoire du Ballet de l'Opéra est très étendu, il va des grands ballets romantiques et classiques aux créations de chorégraphes contemporains.</a:t>
            </a:r>
            <a:br>
              <a:rPr lang="fr-FR" sz="2000" dirty="0" smtClean="0"/>
            </a:br>
            <a:r>
              <a:rPr lang="fr-FR" sz="2000" dirty="0" smtClean="0"/>
              <a:t>Le Ballet donne aujourd'hui quelques 180 représentations par saison à Paris, en province</a:t>
            </a:r>
            <a:br>
              <a:rPr lang="fr-FR" sz="2000" dirty="0" smtClean="0"/>
            </a:br>
            <a:r>
              <a:rPr lang="fr-FR" sz="2000" dirty="0" smtClean="0"/>
              <a:t>mais aussi à l'étranger. </a:t>
            </a:r>
          </a:p>
          <a:p>
            <a:pPr>
              <a:buNone/>
            </a:pPr>
            <a:endParaRPr lang="es-E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165199"/>
            <a:ext cx="4714908" cy="357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sz="2800" dirty="0" smtClean="0">
                <a:hlinkClick r:id="rId2"/>
              </a:rPr>
              <a:t>www.operadeparis.fr</a:t>
            </a:r>
            <a:endParaRPr lang="es-ES" sz="2800" dirty="0" smtClean="0"/>
          </a:p>
          <a:p>
            <a:pPr algn="ctr">
              <a:buNone/>
            </a:pPr>
            <a:endParaRPr lang="es-ES" sz="2800" dirty="0" smtClean="0"/>
          </a:p>
          <a:p>
            <a:pPr algn="ctr">
              <a:buNone/>
            </a:pPr>
            <a:endParaRPr lang="es-ES" sz="2800" dirty="0" smtClean="0"/>
          </a:p>
          <a:p>
            <a:pPr algn="ctr">
              <a:buNone/>
            </a:pPr>
            <a:endParaRPr lang="es-ES" sz="2800" dirty="0" smtClean="0"/>
          </a:p>
          <a:p>
            <a:pPr algn="ctr">
              <a:buNone/>
            </a:pPr>
            <a:endParaRPr lang="es-ES" sz="2800" dirty="0" smtClean="0"/>
          </a:p>
          <a:p>
            <a:pPr algn="ctr">
              <a:buNone/>
            </a:pPr>
            <a:endParaRPr lang="es-ES" sz="2800" dirty="0" smtClean="0"/>
          </a:p>
          <a:p>
            <a:pPr algn="ctr">
              <a:buNone/>
            </a:pPr>
            <a:endParaRPr lang="es-ES" sz="2800" dirty="0" smtClean="0"/>
          </a:p>
          <a:p>
            <a:pPr algn="ctr">
              <a:buNone/>
            </a:pPr>
            <a:endParaRPr lang="es-ES" sz="2800" dirty="0" smtClean="0"/>
          </a:p>
          <a:p>
            <a:pPr algn="ctr">
              <a:buNone/>
            </a:pPr>
            <a:endParaRPr lang="es-ES" sz="2800" dirty="0" smtClean="0"/>
          </a:p>
          <a:p>
            <a:pPr algn="ctr">
              <a:buNone/>
            </a:pPr>
            <a:endParaRPr lang="es-ES" sz="2800" dirty="0" smtClean="0"/>
          </a:p>
          <a:p>
            <a:pPr algn="ctr">
              <a:buNone/>
            </a:pPr>
            <a:endParaRPr lang="es-ES" sz="2800" dirty="0" smtClean="0"/>
          </a:p>
          <a:p>
            <a:pPr algn="ctr">
              <a:buNone/>
            </a:pPr>
            <a:r>
              <a:rPr lang="es-ES" sz="2800" dirty="0" err="1" smtClean="0"/>
              <a:t>C´est</a:t>
            </a:r>
            <a:r>
              <a:rPr lang="es-ES" sz="2800" dirty="0" smtClean="0"/>
              <a:t> </a:t>
            </a:r>
            <a:r>
              <a:rPr lang="es-ES" sz="2800" dirty="0" err="1" smtClean="0"/>
              <a:t>fini</a:t>
            </a:r>
            <a:endParaRPr lang="es-E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500174"/>
            <a:ext cx="4876800" cy="304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363</Words>
  <Application>Microsoft Office PowerPoint</Application>
  <PresentationFormat>Presentación en pantalla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L’Opéra national de Paris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ÓPERA  NACIONAL  DE  PARÍS</dc:title>
  <dc:creator>Jose Manuel</dc:creator>
  <cp:lastModifiedBy> </cp:lastModifiedBy>
  <cp:revision>26</cp:revision>
  <dcterms:created xsi:type="dcterms:W3CDTF">2011-04-06T13:50:19Z</dcterms:created>
  <dcterms:modified xsi:type="dcterms:W3CDTF">2011-04-13T19:22:52Z</dcterms:modified>
</cp:coreProperties>
</file>